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336" r:id="rId2"/>
    <p:sldId id="256" r:id="rId3"/>
    <p:sldId id="323" r:id="rId4"/>
    <p:sldId id="322" r:id="rId5"/>
    <p:sldId id="257" r:id="rId6"/>
    <p:sldId id="337" r:id="rId7"/>
    <p:sldId id="338" r:id="rId8"/>
    <p:sldId id="339" r:id="rId9"/>
    <p:sldId id="340" r:id="rId10"/>
    <p:sldId id="341" r:id="rId11"/>
    <p:sldId id="342" r:id="rId12"/>
    <p:sldId id="343" r:id="rId13"/>
    <p:sldId id="344" r:id="rId14"/>
    <p:sldId id="348" r:id="rId15"/>
    <p:sldId id="345" r:id="rId16"/>
    <p:sldId id="321" r:id="rId17"/>
    <p:sldId id="258" r:id="rId18"/>
    <p:sldId id="259" r:id="rId19"/>
    <p:sldId id="260" r:id="rId20"/>
    <p:sldId id="346"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324" r:id="rId34"/>
    <p:sldId id="275" r:id="rId35"/>
    <p:sldId id="325" r:id="rId36"/>
    <p:sldId id="327" r:id="rId37"/>
    <p:sldId id="328" r:id="rId38"/>
    <p:sldId id="329" r:id="rId39"/>
    <p:sldId id="330" r:id="rId40"/>
    <p:sldId id="331" r:id="rId41"/>
    <p:sldId id="273" r:id="rId42"/>
    <p:sldId id="274" r:id="rId43"/>
    <p:sldId id="279" r:id="rId44"/>
    <p:sldId id="280" r:id="rId45"/>
    <p:sldId id="319" r:id="rId46"/>
    <p:sldId id="277"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335" r:id="rId60"/>
    <p:sldId id="293" r:id="rId61"/>
    <p:sldId id="294" r:id="rId62"/>
    <p:sldId id="295" r:id="rId63"/>
    <p:sldId id="315" r:id="rId64"/>
    <p:sldId id="316" r:id="rId65"/>
    <p:sldId id="317" r:id="rId66"/>
    <p:sldId id="318" r:id="rId67"/>
    <p:sldId id="314" r:id="rId68"/>
    <p:sldId id="332" r:id="rId69"/>
    <p:sldId id="333" r:id="rId70"/>
    <p:sldId id="334" r:id="rId71"/>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B7C79"/>
    <a:srgbClr val="1781A9"/>
    <a:srgbClr val="59CE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0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666A5A-7B15-4FFA-9AFA-A25B291A0709}" type="datetimeFigureOut">
              <a:rPr lang="es-AR" smtClean="0"/>
              <a:t>6/7/2022</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1C55B6-7D8A-4ED5-AC91-A658FE38716C}" type="slidenum">
              <a:rPr lang="es-AR" smtClean="0"/>
              <a:t>‹Nº›</a:t>
            </a:fld>
            <a:endParaRPr lang="es-AR"/>
          </a:p>
        </p:txBody>
      </p:sp>
    </p:spTree>
    <p:extLst>
      <p:ext uri="{BB962C8B-B14F-4D97-AF65-F5344CB8AC3E}">
        <p14:creationId xmlns:p14="http://schemas.microsoft.com/office/powerpoint/2010/main" val="110462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1E4B4-404B-4C79-BC94-F0BDCF854B5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7256584F-0F1E-4F48-9303-65B5FBC521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B6154FB9-FEE5-45F5-A68F-4248638B7428}"/>
              </a:ext>
            </a:extLst>
          </p:cNvPr>
          <p:cNvSpPr>
            <a:spLocks noGrp="1"/>
          </p:cNvSpPr>
          <p:nvPr>
            <p:ph type="dt" sz="half" idx="10"/>
          </p:nvPr>
        </p:nvSpPr>
        <p:spPr/>
        <p:txBody>
          <a:bodyPr/>
          <a:lstStyle/>
          <a:p>
            <a:fld id="{26C8FD61-C078-4335-BBBA-8EA6E033C5CC}" type="datetimeFigureOut">
              <a:rPr lang="es-AR" smtClean="0"/>
              <a:t>6/7/2022</a:t>
            </a:fld>
            <a:endParaRPr lang="es-AR"/>
          </a:p>
        </p:txBody>
      </p:sp>
      <p:sp>
        <p:nvSpPr>
          <p:cNvPr id="5" name="Marcador de pie de página 4">
            <a:extLst>
              <a:ext uri="{FF2B5EF4-FFF2-40B4-BE49-F238E27FC236}">
                <a16:creationId xmlns:a16="http://schemas.microsoft.com/office/drawing/2014/main" id="{4B68156E-3534-4A34-938A-31CD5EEFE9B3}"/>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A607AAD7-0F0C-4ED4-8C59-F4B6E31EB652}"/>
              </a:ext>
            </a:extLst>
          </p:cNvPr>
          <p:cNvSpPr>
            <a:spLocks noGrp="1"/>
          </p:cNvSpPr>
          <p:nvPr>
            <p:ph type="sldNum" sz="quarter" idx="12"/>
          </p:nvPr>
        </p:nvSpPr>
        <p:spPr/>
        <p:txBody>
          <a:bodyPr/>
          <a:lstStyle/>
          <a:p>
            <a:fld id="{01377BFB-A4C4-452E-A580-28D6C4413B19}" type="slidenum">
              <a:rPr lang="es-AR" smtClean="0"/>
              <a:t>‹Nº›</a:t>
            </a:fld>
            <a:endParaRPr lang="es-AR"/>
          </a:p>
        </p:txBody>
      </p:sp>
    </p:spTree>
    <p:extLst>
      <p:ext uri="{BB962C8B-B14F-4D97-AF65-F5344CB8AC3E}">
        <p14:creationId xmlns:p14="http://schemas.microsoft.com/office/powerpoint/2010/main" val="673821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98F2D7-AC84-493E-8049-D8A90C7A06D3}"/>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649A266B-F37E-4985-A294-6E72E3711F7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4D3BD748-E142-4DD8-B135-B1DAC5400DE2}"/>
              </a:ext>
            </a:extLst>
          </p:cNvPr>
          <p:cNvSpPr>
            <a:spLocks noGrp="1"/>
          </p:cNvSpPr>
          <p:nvPr>
            <p:ph type="dt" sz="half" idx="10"/>
          </p:nvPr>
        </p:nvSpPr>
        <p:spPr/>
        <p:txBody>
          <a:bodyPr/>
          <a:lstStyle/>
          <a:p>
            <a:fld id="{26C8FD61-C078-4335-BBBA-8EA6E033C5CC}" type="datetimeFigureOut">
              <a:rPr lang="es-AR" smtClean="0"/>
              <a:t>6/7/2022</a:t>
            </a:fld>
            <a:endParaRPr lang="es-AR"/>
          </a:p>
        </p:txBody>
      </p:sp>
      <p:sp>
        <p:nvSpPr>
          <p:cNvPr id="5" name="Marcador de pie de página 4">
            <a:extLst>
              <a:ext uri="{FF2B5EF4-FFF2-40B4-BE49-F238E27FC236}">
                <a16:creationId xmlns:a16="http://schemas.microsoft.com/office/drawing/2014/main" id="{9F73CA4F-B083-4F42-8752-F13F8E329F1C}"/>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911CA85F-43E0-42CD-AD41-2F831B486379}"/>
              </a:ext>
            </a:extLst>
          </p:cNvPr>
          <p:cNvSpPr>
            <a:spLocks noGrp="1"/>
          </p:cNvSpPr>
          <p:nvPr>
            <p:ph type="sldNum" sz="quarter" idx="12"/>
          </p:nvPr>
        </p:nvSpPr>
        <p:spPr/>
        <p:txBody>
          <a:bodyPr/>
          <a:lstStyle/>
          <a:p>
            <a:fld id="{01377BFB-A4C4-452E-A580-28D6C4413B19}" type="slidenum">
              <a:rPr lang="es-AR" smtClean="0"/>
              <a:t>‹Nº›</a:t>
            </a:fld>
            <a:endParaRPr lang="es-AR"/>
          </a:p>
        </p:txBody>
      </p:sp>
    </p:spTree>
    <p:extLst>
      <p:ext uri="{BB962C8B-B14F-4D97-AF65-F5344CB8AC3E}">
        <p14:creationId xmlns:p14="http://schemas.microsoft.com/office/powerpoint/2010/main" val="2405729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49ECB89-C83E-4159-875A-20EC444DFE8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C3698FC9-F15D-4406-B0A5-875ABE5AFFC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269D08B0-D44F-48EE-A1C3-D64BCC91F141}"/>
              </a:ext>
            </a:extLst>
          </p:cNvPr>
          <p:cNvSpPr>
            <a:spLocks noGrp="1"/>
          </p:cNvSpPr>
          <p:nvPr>
            <p:ph type="dt" sz="half" idx="10"/>
          </p:nvPr>
        </p:nvSpPr>
        <p:spPr/>
        <p:txBody>
          <a:bodyPr/>
          <a:lstStyle/>
          <a:p>
            <a:fld id="{26C8FD61-C078-4335-BBBA-8EA6E033C5CC}" type="datetimeFigureOut">
              <a:rPr lang="es-AR" smtClean="0"/>
              <a:t>6/7/2022</a:t>
            </a:fld>
            <a:endParaRPr lang="es-AR"/>
          </a:p>
        </p:txBody>
      </p:sp>
      <p:sp>
        <p:nvSpPr>
          <p:cNvPr id="5" name="Marcador de pie de página 4">
            <a:extLst>
              <a:ext uri="{FF2B5EF4-FFF2-40B4-BE49-F238E27FC236}">
                <a16:creationId xmlns:a16="http://schemas.microsoft.com/office/drawing/2014/main" id="{98B4174A-95A2-472B-9D4D-E07AF4F71718}"/>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15D19FB8-ED53-4687-A167-C0F6386532E6}"/>
              </a:ext>
            </a:extLst>
          </p:cNvPr>
          <p:cNvSpPr>
            <a:spLocks noGrp="1"/>
          </p:cNvSpPr>
          <p:nvPr>
            <p:ph type="sldNum" sz="quarter" idx="12"/>
          </p:nvPr>
        </p:nvSpPr>
        <p:spPr/>
        <p:txBody>
          <a:bodyPr/>
          <a:lstStyle/>
          <a:p>
            <a:fld id="{01377BFB-A4C4-452E-A580-28D6C4413B19}" type="slidenum">
              <a:rPr lang="es-AR" smtClean="0"/>
              <a:t>‹Nº›</a:t>
            </a:fld>
            <a:endParaRPr lang="es-AR"/>
          </a:p>
        </p:txBody>
      </p:sp>
    </p:spTree>
    <p:extLst>
      <p:ext uri="{BB962C8B-B14F-4D97-AF65-F5344CB8AC3E}">
        <p14:creationId xmlns:p14="http://schemas.microsoft.com/office/powerpoint/2010/main" val="1752993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0599CC-9A6B-4234-AC5A-1D580A9E73E9}"/>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C530D3D3-BAF3-495A-969B-B7D25A72BE4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FA44F70C-9BB2-45C3-87A9-F29021AE851E}"/>
              </a:ext>
            </a:extLst>
          </p:cNvPr>
          <p:cNvSpPr>
            <a:spLocks noGrp="1"/>
          </p:cNvSpPr>
          <p:nvPr>
            <p:ph type="dt" sz="half" idx="10"/>
          </p:nvPr>
        </p:nvSpPr>
        <p:spPr/>
        <p:txBody>
          <a:bodyPr/>
          <a:lstStyle/>
          <a:p>
            <a:fld id="{26C8FD61-C078-4335-BBBA-8EA6E033C5CC}" type="datetimeFigureOut">
              <a:rPr lang="es-AR" smtClean="0"/>
              <a:t>6/7/2022</a:t>
            </a:fld>
            <a:endParaRPr lang="es-AR"/>
          </a:p>
        </p:txBody>
      </p:sp>
      <p:sp>
        <p:nvSpPr>
          <p:cNvPr id="5" name="Marcador de pie de página 4">
            <a:extLst>
              <a:ext uri="{FF2B5EF4-FFF2-40B4-BE49-F238E27FC236}">
                <a16:creationId xmlns:a16="http://schemas.microsoft.com/office/drawing/2014/main" id="{8AEC2D6D-4D1E-4B37-97F6-13FCE5017699}"/>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1CEE86BD-8179-4574-82D5-175AA0E38B63}"/>
              </a:ext>
            </a:extLst>
          </p:cNvPr>
          <p:cNvSpPr>
            <a:spLocks noGrp="1"/>
          </p:cNvSpPr>
          <p:nvPr>
            <p:ph type="sldNum" sz="quarter" idx="12"/>
          </p:nvPr>
        </p:nvSpPr>
        <p:spPr/>
        <p:txBody>
          <a:bodyPr/>
          <a:lstStyle/>
          <a:p>
            <a:fld id="{01377BFB-A4C4-452E-A580-28D6C4413B19}" type="slidenum">
              <a:rPr lang="es-AR" smtClean="0"/>
              <a:t>‹Nº›</a:t>
            </a:fld>
            <a:endParaRPr lang="es-AR"/>
          </a:p>
        </p:txBody>
      </p:sp>
    </p:spTree>
    <p:extLst>
      <p:ext uri="{BB962C8B-B14F-4D97-AF65-F5344CB8AC3E}">
        <p14:creationId xmlns:p14="http://schemas.microsoft.com/office/powerpoint/2010/main" val="2476812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5E9172-26A7-4700-AA4B-70039AAF372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19AAD06A-BFDD-4523-84CC-9F9B5781C4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9B17408-2FA7-49B5-9C64-B1EF1148234F}"/>
              </a:ext>
            </a:extLst>
          </p:cNvPr>
          <p:cNvSpPr>
            <a:spLocks noGrp="1"/>
          </p:cNvSpPr>
          <p:nvPr>
            <p:ph type="dt" sz="half" idx="10"/>
          </p:nvPr>
        </p:nvSpPr>
        <p:spPr/>
        <p:txBody>
          <a:bodyPr/>
          <a:lstStyle/>
          <a:p>
            <a:fld id="{26C8FD61-C078-4335-BBBA-8EA6E033C5CC}" type="datetimeFigureOut">
              <a:rPr lang="es-AR" smtClean="0"/>
              <a:t>6/7/2022</a:t>
            </a:fld>
            <a:endParaRPr lang="es-AR"/>
          </a:p>
        </p:txBody>
      </p:sp>
      <p:sp>
        <p:nvSpPr>
          <p:cNvPr id="5" name="Marcador de pie de página 4">
            <a:extLst>
              <a:ext uri="{FF2B5EF4-FFF2-40B4-BE49-F238E27FC236}">
                <a16:creationId xmlns:a16="http://schemas.microsoft.com/office/drawing/2014/main" id="{2F92AC99-D6DC-4987-BEF2-CF2429B6CDC2}"/>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6D230814-8F53-4271-9B25-55DD62487589}"/>
              </a:ext>
            </a:extLst>
          </p:cNvPr>
          <p:cNvSpPr>
            <a:spLocks noGrp="1"/>
          </p:cNvSpPr>
          <p:nvPr>
            <p:ph type="sldNum" sz="quarter" idx="12"/>
          </p:nvPr>
        </p:nvSpPr>
        <p:spPr/>
        <p:txBody>
          <a:bodyPr/>
          <a:lstStyle/>
          <a:p>
            <a:fld id="{01377BFB-A4C4-452E-A580-28D6C4413B19}" type="slidenum">
              <a:rPr lang="es-AR" smtClean="0"/>
              <a:t>‹Nº›</a:t>
            </a:fld>
            <a:endParaRPr lang="es-AR"/>
          </a:p>
        </p:txBody>
      </p:sp>
    </p:spTree>
    <p:extLst>
      <p:ext uri="{BB962C8B-B14F-4D97-AF65-F5344CB8AC3E}">
        <p14:creationId xmlns:p14="http://schemas.microsoft.com/office/powerpoint/2010/main" val="1705586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29B8C4-5F35-4331-80F9-A4912AA44C22}"/>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1EF11355-2004-406A-86A8-6066CFCEF23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F594B9DF-06F5-42F1-AD07-405B0D7343E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357F4261-088D-4847-944F-5C4E5492A16B}"/>
              </a:ext>
            </a:extLst>
          </p:cNvPr>
          <p:cNvSpPr>
            <a:spLocks noGrp="1"/>
          </p:cNvSpPr>
          <p:nvPr>
            <p:ph type="dt" sz="half" idx="10"/>
          </p:nvPr>
        </p:nvSpPr>
        <p:spPr/>
        <p:txBody>
          <a:bodyPr/>
          <a:lstStyle/>
          <a:p>
            <a:fld id="{26C8FD61-C078-4335-BBBA-8EA6E033C5CC}" type="datetimeFigureOut">
              <a:rPr lang="es-AR" smtClean="0"/>
              <a:t>6/7/2022</a:t>
            </a:fld>
            <a:endParaRPr lang="es-AR"/>
          </a:p>
        </p:txBody>
      </p:sp>
      <p:sp>
        <p:nvSpPr>
          <p:cNvPr id="6" name="Marcador de pie de página 5">
            <a:extLst>
              <a:ext uri="{FF2B5EF4-FFF2-40B4-BE49-F238E27FC236}">
                <a16:creationId xmlns:a16="http://schemas.microsoft.com/office/drawing/2014/main" id="{183ADF8E-AE0A-4DE4-A8C1-1C18C8D86851}"/>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11DB106D-26BA-4B5D-BDF6-418C830BDA91}"/>
              </a:ext>
            </a:extLst>
          </p:cNvPr>
          <p:cNvSpPr>
            <a:spLocks noGrp="1"/>
          </p:cNvSpPr>
          <p:nvPr>
            <p:ph type="sldNum" sz="quarter" idx="12"/>
          </p:nvPr>
        </p:nvSpPr>
        <p:spPr/>
        <p:txBody>
          <a:bodyPr/>
          <a:lstStyle/>
          <a:p>
            <a:fld id="{01377BFB-A4C4-452E-A580-28D6C4413B19}" type="slidenum">
              <a:rPr lang="es-AR" smtClean="0"/>
              <a:t>‹Nº›</a:t>
            </a:fld>
            <a:endParaRPr lang="es-AR"/>
          </a:p>
        </p:txBody>
      </p:sp>
    </p:spTree>
    <p:extLst>
      <p:ext uri="{BB962C8B-B14F-4D97-AF65-F5344CB8AC3E}">
        <p14:creationId xmlns:p14="http://schemas.microsoft.com/office/powerpoint/2010/main" val="3637254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88DE0B-12D7-462C-BA3C-C6F5257B237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BF0A71EF-410C-4FA3-981E-778CED435C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C970C47-3E5B-4103-8AF7-7569BCF062A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A6BBB4C1-6D69-4680-83CA-8D10A45E3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00E55E9-504F-4F4B-A835-8E10D7740E0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C4904DCD-6858-4DA9-8948-805699FE883A}"/>
              </a:ext>
            </a:extLst>
          </p:cNvPr>
          <p:cNvSpPr>
            <a:spLocks noGrp="1"/>
          </p:cNvSpPr>
          <p:nvPr>
            <p:ph type="dt" sz="half" idx="10"/>
          </p:nvPr>
        </p:nvSpPr>
        <p:spPr/>
        <p:txBody>
          <a:bodyPr/>
          <a:lstStyle/>
          <a:p>
            <a:fld id="{26C8FD61-C078-4335-BBBA-8EA6E033C5CC}" type="datetimeFigureOut">
              <a:rPr lang="es-AR" smtClean="0"/>
              <a:t>6/7/2022</a:t>
            </a:fld>
            <a:endParaRPr lang="es-AR"/>
          </a:p>
        </p:txBody>
      </p:sp>
      <p:sp>
        <p:nvSpPr>
          <p:cNvPr id="8" name="Marcador de pie de página 7">
            <a:extLst>
              <a:ext uri="{FF2B5EF4-FFF2-40B4-BE49-F238E27FC236}">
                <a16:creationId xmlns:a16="http://schemas.microsoft.com/office/drawing/2014/main" id="{C31843A8-F54F-4F16-BF07-3AA6613B33A2}"/>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86C8C15A-2D8D-4CF7-A105-4C90F6272CEF}"/>
              </a:ext>
            </a:extLst>
          </p:cNvPr>
          <p:cNvSpPr>
            <a:spLocks noGrp="1"/>
          </p:cNvSpPr>
          <p:nvPr>
            <p:ph type="sldNum" sz="quarter" idx="12"/>
          </p:nvPr>
        </p:nvSpPr>
        <p:spPr/>
        <p:txBody>
          <a:bodyPr/>
          <a:lstStyle/>
          <a:p>
            <a:fld id="{01377BFB-A4C4-452E-A580-28D6C4413B19}" type="slidenum">
              <a:rPr lang="es-AR" smtClean="0"/>
              <a:t>‹Nº›</a:t>
            </a:fld>
            <a:endParaRPr lang="es-AR"/>
          </a:p>
        </p:txBody>
      </p:sp>
    </p:spTree>
    <p:extLst>
      <p:ext uri="{BB962C8B-B14F-4D97-AF65-F5344CB8AC3E}">
        <p14:creationId xmlns:p14="http://schemas.microsoft.com/office/powerpoint/2010/main" val="2823717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DE918A-841F-4A05-A03C-D4A8CEE76F48}"/>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0E5FC7F4-7822-45CC-B629-C3164C0B90D4}"/>
              </a:ext>
            </a:extLst>
          </p:cNvPr>
          <p:cNvSpPr>
            <a:spLocks noGrp="1"/>
          </p:cNvSpPr>
          <p:nvPr>
            <p:ph type="dt" sz="half" idx="10"/>
          </p:nvPr>
        </p:nvSpPr>
        <p:spPr/>
        <p:txBody>
          <a:bodyPr/>
          <a:lstStyle/>
          <a:p>
            <a:fld id="{26C8FD61-C078-4335-BBBA-8EA6E033C5CC}" type="datetimeFigureOut">
              <a:rPr lang="es-AR" smtClean="0"/>
              <a:t>6/7/2022</a:t>
            </a:fld>
            <a:endParaRPr lang="es-AR"/>
          </a:p>
        </p:txBody>
      </p:sp>
      <p:sp>
        <p:nvSpPr>
          <p:cNvPr id="4" name="Marcador de pie de página 3">
            <a:extLst>
              <a:ext uri="{FF2B5EF4-FFF2-40B4-BE49-F238E27FC236}">
                <a16:creationId xmlns:a16="http://schemas.microsoft.com/office/drawing/2014/main" id="{612846A1-7D1D-4756-BF64-6C44566B6B4F}"/>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2447A053-D36C-4182-B863-2264C7B074FB}"/>
              </a:ext>
            </a:extLst>
          </p:cNvPr>
          <p:cNvSpPr>
            <a:spLocks noGrp="1"/>
          </p:cNvSpPr>
          <p:nvPr>
            <p:ph type="sldNum" sz="quarter" idx="12"/>
          </p:nvPr>
        </p:nvSpPr>
        <p:spPr/>
        <p:txBody>
          <a:bodyPr/>
          <a:lstStyle/>
          <a:p>
            <a:fld id="{01377BFB-A4C4-452E-A580-28D6C4413B19}" type="slidenum">
              <a:rPr lang="es-AR" smtClean="0"/>
              <a:t>‹Nº›</a:t>
            </a:fld>
            <a:endParaRPr lang="es-AR"/>
          </a:p>
        </p:txBody>
      </p:sp>
    </p:spTree>
    <p:extLst>
      <p:ext uri="{BB962C8B-B14F-4D97-AF65-F5344CB8AC3E}">
        <p14:creationId xmlns:p14="http://schemas.microsoft.com/office/powerpoint/2010/main" val="3046107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6F04E8E-0DF9-4A34-AAA1-C71D58349D15}"/>
              </a:ext>
            </a:extLst>
          </p:cNvPr>
          <p:cNvSpPr>
            <a:spLocks noGrp="1"/>
          </p:cNvSpPr>
          <p:nvPr>
            <p:ph type="dt" sz="half" idx="10"/>
          </p:nvPr>
        </p:nvSpPr>
        <p:spPr/>
        <p:txBody>
          <a:bodyPr/>
          <a:lstStyle/>
          <a:p>
            <a:fld id="{26C8FD61-C078-4335-BBBA-8EA6E033C5CC}" type="datetimeFigureOut">
              <a:rPr lang="es-AR" smtClean="0"/>
              <a:t>6/7/2022</a:t>
            </a:fld>
            <a:endParaRPr lang="es-AR"/>
          </a:p>
        </p:txBody>
      </p:sp>
      <p:sp>
        <p:nvSpPr>
          <p:cNvPr id="3" name="Marcador de pie de página 2">
            <a:extLst>
              <a:ext uri="{FF2B5EF4-FFF2-40B4-BE49-F238E27FC236}">
                <a16:creationId xmlns:a16="http://schemas.microsoft.com/office/drawing/2014/main" id="{E652D191-5AE4-4FF0-BC62-FBA05B738BD8}"/>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5AE9CFDF-C11C-400A-852D-2585CE738EC4}"/>
              </a:ext>
            </a:extLst>
          </p:cNvPr>
          <p:cNvSpPr>
            <a:spLocks noGrp="1"/>
          </p:cNvSpPr>
          <p:nvPr>
            <p:ph type="sldNum" sz="quarter" idx="12"/>
          </p:nvPr>
        </p:nvSpPr>
        <p:spPr/>
        <p:txBody>
          <a:bodyPr/>
          <a:lstStyle/>
          <a:p>
            <a:fld id="{01377BFB-A4C4-452E-A580-28D6C4413B19}" type="slidenum">
              <a:rPr lang="es-AR" smtClean="0"/>
              <a:t>‹Nº›</a:t>
            </a:fld>
            <a:endParaRPr lang="es-AR"/>
          </a:p>
        </p:txBody>
      </p:sp>
    </p:spTree>
    <p:extLst>
      <p:ext uri="{BB962C8B-B14F-4D97-AF65-F5344CB8AC3E}">
        <p14:creationId xmlns:p14="http://schemas.microsoft.com/office/powerpoint/2010/main" val="3495666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A2B55-0D55-4EC3-9C12-4DC51C911FC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FFB5C745-CD64-4902-B575-5CCB3A97CB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BAD6E10D-F063-4C95-8B8D-6795E67DD7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B152314-4B19-40BD-9811-65331DE9C33A}"/>
              </a:ext>
            </a:extLst>
          </p:cNvPr>
          <p:cNvSpPr>
            <a:spLocks noGrp="1"/>
          </p:cNvSpPr>
          <p:nvPr>
            <p:ph type="dt" sz="half" idx="10"/>
          </p:nvPr>
        </p:nvSpPr>
        <p:spPr/>
        <p:txBody>
          <a:bodyPr/>
          <a:lstStyle/>
          <a:p>
            <a:fld id="{26C8FD61-C078-4335-BBBA-8EA6E033C5CC}" type="datetimeFigureOut">
              <a:rPr lang="es-AR" smtClean="0"/>
              <a:t>6/7/2022</a:t>
            </a:fld>
            <a:endParaRPr lang="es-AR"/>
          </a:p>
        </p:txBody>
      </p:sp>
      <p:sp>
        <p:nvSpPr>
          <p:cNvPr id="6" name="Marcador de pie de página 5">
            <a:extLst>
              <a:ext uri="{FF2B5EF4-FFF2-40B4-BE49-F238E27FC236}">
                <a16:creationId xmlns:a16="http://schemas.microsoft.com/office/drawing/2014/main" id="{F53A1A46-836F-4B9D-8D9B-A1D664B79D67}"/>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81E784A6-E2C2-4B36-B7D7-B2B5A175F40B}"/>
              </a:ext>
            </a:extLst>
          </p:cNvPr>
          <p:cNvSpPr>
            <a:spLocks noGrp="1"/>
          </p:cNvSpPr>
          <p:nvPr>
            <p:ph type="sldNum" sz="quarter" idx="12"/>
          </p:nvPr>
        </p:nvSpPr>
        <p:spPr/>
        <p:txBody>
          <a:bodyPr/>
          <a:lstStyle/>
          <a:p>
            <a:fld id="{01377BFB-A4C4-452E-A580-28D6C4413B19}" type="slidenum">
              <a:rPr lang="es-AR" smtClean="0"/>
              <a:t>‹Nº›</a:t>
            </a:fld>
            <a:endParaRPr lang="es-AR"/>
          </a:p>
        </p:txBody>
      </p:sp>
    </p:spTree>
    <p:extLst>
      <p:ext uri="{BB962C8B-B14F-4D97-AF65-F5344CB8AC3E}">
        <p14:creationId xmlns:p14="http://schemas.microsoft.com/office/powerpoint/2010/main" val="2567046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70F335-27AC-4DB6-84CA-389DA661587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389DEAB5-AF43-4606-A28B-6F1E62CFA0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32766ACE-322D-4431-A834-CC7AD64CC2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1442AEE-7D3C-4B27-88AD-2BAA5871F426}"/>
              </a:ext>
            </a:extLst>
          </p:cNvPr>
          <p:cNvSpPr>
            <a:spLocks noGrp="1"/>
          </p:cNvSpPr>
          <p:nvPr>
            <p:ph type="dt" sz="half" idx="10"/>
          </p:nvPr>
        </p:nvSpPr>
        <p:spPr/>
        <p:txBody>
          <a:bodyPr/>
          <a:lstStyle/>
          <a:p>
            <a:fld id="{26C8FD61-C078-4335-BBBA-8EA6E033C5CC}" type="datetimeFigureOut">
              <a:rPr lang="es-AR" smtClean="0"/>
              <a:t>6/7/2022</a:t>
            </a:fld>
            <a:endParaRPr lang="es-AR"/>
          </a:p>
        </p:txBody>
      </p:sp>
      <p:sp>
        <p:nvSpPr>
          <p:cNvPr id="6" name="Marcador de pie de página 5">
            <a:extLst>
              <a:ext uri="{FF2B5EF4-FFF2-40B4-BE49-F238E27FC236}">
                <a16:creationId xmlns:a16="http://schemas.microsoft.com/office/drawing/2014/main" id="{416DC108-8AC1-4850-B253-AF90E8F380FE}"/>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8C54FA3A-446A-4200-8EEC-C9942BF4CCED}"/>
              </a:ext>
            </a:extLst>
          </p:cNvPr>
          <p:cNvSpPr>
            <a:spLocks noGrp="1"/>
          </p:cNvSpPr>
          <p:nvPr>
            <p:ph type="sldNum" sz="quarter" idx="12"/>
          </p:nvPr>
        </p:nvSpPr>
        <p:spPr/>
        <p:txBody>
          <a:bodyPr/>
          <a:lstStyle/>
          <a:p>
            <a:fld id="{01377BFB-A4C4-452E-A580-28D6C4413B19}" type="slidenum">
              <a:rPr lang="es-AR" smtClean="0"/>
              <a:t>‹Nº›</a:t>
            </a:fld>
            <a:endParaRPr lang="es-AR"/>
          </a:p>
        </p:txBody>
      </p:sp>
    </p:spTree>
    <p:extLst>
      <p:ext uri="{BB962C8B-B14F-4D97-AF65-F5344CB8AC3E}">
        <p14:creationId xmlns:p14="http://schemas.microsoft.com/office/powerpoint/2010/main" val="3055737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4761A36-F2D3-4399-ABAF-C13AD2972B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E89A5369-5206-47F4-AD1C-1A68CF9561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69E15F46-EB75-4D48-BD65-3603B1B50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C8FD61-C078-4335-BBBA-8EA6E033C5CC}" type="datetimeFigureOut">
              <a:rPr lang="es-AR" smtClean="0"/>
              <a:t>6/7/2022</a:t>
            </a:fld>
            <a:endParaRPr lang="es-AR"/>
          </a:p>
        </p:txBody>
      </p:sp>
      <p:sp>
        <p:nvSpPr>
          <p:cNvPr id="5" name="Marcador de pie de página 4">
            <a:extLst>
              <a:ext uri="{FF2B5EF4-FFF2-40B4-BE49-F238E27FC236}">
                <a16:creationId xmlns:a16="http://schemas.microsoft.com/office/drawing/2014/main" id="{4F98F985-305A-481A-82B9-CFCC35A74A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DFB2902A-2FA3-4E6B-8152-E56BA92A58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377BFB-A4C4-452E-A580-28D6C4413B19}" type="slidenum">
              <a:rPr lang="es-AR" smtClean="0"/>
              <a:t>‹Nº›</a:t>
            </a:fld>
            <a:endParaRPr lang="es-AR"/>
          </a:p>
        </p:txBody>
      </p:sp>
    </p:spTree>
    <p:extLst>
      <p:ext uri="{BB962C8B-B14F-4D97-AF65-F5344CB8AC3E}">
        <p14:creationId xmlns:p14="http://schemas.microsoft.com/office/powerpoint/2010/main" val="38276310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hyperlink" Target="http://en.wikipedia.org/wiki/Asymptotic_analysi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en.wikipedia.org/wiki/Uniform_distribution_%28discrete%29"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hyperlink" Target="http://en.wikipedia.org/wiki/Merge_sor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geeksforgeeks.org/analysis-of-algorithms-set-2-asymptotic-analysi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codingninjas.com/blog/2021/07/21/time-and-space-complexity-in-algorithm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odingninjas.com/blog/2021/07/21/time-and-space-complexity-in-algorithms/"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codingninjas.com/free-content/competitive-programming-course/content/linear-search-time-complexity"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codingninjas.com/free-content/competitive-programming-course/content/insertion-sort-time-complexity" TargetMode="External"/><Relationship Id="rId2" Type="http://schemas.openxmlformats.org/officeDocument/2006/relationships/hyperlink" Target="https://www.codingninjas.com/free-content/competitive-programming-course/content/selection-sort-time-complexity"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hyperlink" Target="https://www.codingninjas.com/free-content/competitive-programming-course/content/merge-sort-time-complexity" TargetMode="External"/><Relationship Id="rId2" Type="http://schemas.openxmlformats.org/officeDocument/2006/relationships/hyperlink" Target="https://www.codingninjas.com/blog/2020/08/26/understanding-binary-search-algorithm/" TargetMode="Externa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s://www.codingninjas.com/free-content/competitive-programming-course/content/fibonacci-time-complexity-analysi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codingninjas.com/blog/2021/07/26/prime-factorisation-method-using-sieve-olog-n-for-multiple-queries/" TargetMode="External"/><Relationship Id="rId2" Type="http://schemas.openxmlformats.org/officeDocument/2006/relationships/hyperlink" Target="https://www.youtube.com/watch?v=LqYoyem6kU4"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www.codingninjas.com/blog/2021/01/05/what-is-big-o-notation/"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www.codingninjas.com/free-content/competitive-programming-course/content/merge-sort-space-complexity-analysi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www.codingninjas.com/blog/2020/11/04/converting-binary-tree-to-binary-search-tree/" TargetMode="External"/><Relationship Id="rId3" Type="http://schemas.openxmlformats.org/officeDocument/2006/relationships/hyperlink" Target="https://www.codingninjas.com/blog/2021/04/08/top-5-reasons-to-study-data-structures-algorithms/" TargetMode="External"/><Relationship Id="rId7" Type="http://schemas.openxmlformats.org/officeDocument/2006/relationships/hyperlink" Target="https://www.codingninjas.com/blog/2020/09/04/understanding-hash-tables/" TargetMode="External"/><Relationship Id="rId2" Type="http://schemas.openxmlformats.org/officeDocument/2006/relationships/hyperlink" Target="https://www.codingninjas.com/blog/2021/07/03/best-ways-to-learn-data-structures-and-algorithms/" TargetMode="External"/><Relationship Id="rId1" Type="http://schemas.openxmlformats.org/officeDocument/2006/relationships/slideLayout" Target="../slideLayouts/slideLayout2.xml"/><Relationship Id="rId6" Type="http://schemas.openxmlformats.org/officeDocument/2006/relationships/hyperlink" Target="https://www.codingninjas.com/blog/2020/11/09/linked-list-in-java/" TargetMode="External"/><Relationship Id="rId5" Type="http://schemas.openxmlformats.org/officeDocument/2006/relationships/hyperlink" Target="https://www.codingninjas.com/blog/2021/05/24/how-to-master-linked-list-and-its-importance/" TargetMode="External"/><Relationship Id="rId4" Type="http://schemas.openxmlformats.org/officeDocument/2006/relationships/hyperlink" Target="https://www.codingninjas.com/blog/2021/01/11/sort-an-array-containing-0s-1s-and-2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hyperlink" Target="https://adrianmejia.com/most-popular-algorithms-time-complexity-every-programmer-should-know-free-online-tutorial-course/#Bubble-sort" TargetMode="External"/><Relationship Id="rId3" Type="http://schemas.openxmlformats.org/officeDocument/2006/relationships/hyperlink" Target="https://adrianmejia.com/most-popular-algorithms-time-complexity-every-programmer-should-know-free-online-tutorial-course/#Look-up-table" TargetMode="External"/><Relationship Id="rId7" Type="http://schemas.openxmlformats.org/officeDocument/2006/relationships/hyperlink" Target="https://adrianmejia.com/most-popular-algorithms-time-complexity-every-programmer-should-know-free-online-tutorial-course/#Has-duplicates" TargetMode="External"/><Relationship Id="rId2" Type="http://schemas.openxmlformats.org/officeDocument/2006/relationships/hyperlink" Target="https://adrianmejia.com/most-popular-algorithms-time-complexity-every-programmer-should-know-free-online-tutorial-course/#Odd-or-Even" TargetMode="External"/><Relationship Id="rId1" Type="http://schemas.openxmlformats.org/officeDocument/2006/relationships/slideLayout" Target="../slideLayouts/slideLayout2.xml"/><Relationship Id="rId6" Type="http://schemas.openxmlformats.org/officeDocument/2006/relationships/hyperlink" Target="https://adrianmejia.com/most-popular-algorithms-time-complexity-every-programmer-should-know-free-online-tutorial-course/#Mergesort" TargetMode="External"/><Relationship Id="rId11" Type="http://schemas.openxmlformats.org/officeDocument/2006/relationships/hyperlink" Target="https://adrianmejia.com/most-popular-algorithms-time-complexity-every-programmer-should-know-free-online-tutorial-course/#Permutations" TargetMode="External"/><Relationship Id="rId5" Type="http://schemas.openxmlformats.org/officeDocument/2006/relationships/hyperlink" Target="https://adrianmejia.com/most-popular-algorithms-time-complexity-every-programmer-should-know-free-online-tutorial-course/#The-largest-item-on-an-unsorted-array" TargetMode="External"/><Relationship Id="rId10" Type="http://schemas.openxmlformats.org/officeDocument/2006/relationships/hyperlink" Target="https://adrianmejia.com/most-popular-algorithms-time-complexity-every-programmer-should-know-free-online-tutorial-course/#Subsets-of-a-Set" TargetMode="External"/><Relationship Id="rId4" Type="http://schemas.openxmlformats.org/officeDocument/2006/relationships/hyperlink" Target="https://adrianmejia.com/most-popular-algorithms-time-complexity-every-programmer-should-know-free-online-tutorial-course/#Binary-search" TargetMode="External"/><Relationship Id="rId9" Type="http://schemas.openxmlformats.org/officeDocument/2006/relationships/hyperlink" Target="https://adrianmejia.com/most-popular-algorithms-time-complexity-every-programmer-should-know-free-online-tutorial-course/#Triple-nested-loop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91292" y="2916788"/>
            <a:ext cx="10346037" cy="1015663"/>
          </a:xfrm>
          <a:prstGeom prst="rect">
            <a:avLst/>
          </a:prstGeom>
        </p:spPr>
        <p:txBody>
          <a:bodyPr wrap="none">
            <a:spAutoFit/>
          </a:bodyPr>
          <a:lstStyle/>
          <a:p>
            <a:r>
              <a:rPr lang="es-AR" sz="6000" b="1" dirty="0">
                <a:solidFill>
                  <a:schemeClr val="accent1">
                    <a:lumMod val="60000"/>
                    <a:lumOff val="40000"/>
                  </a:schemeClr>
                </a:solidFill>
                <a:latin typeface="+mj-lt"/>
                <a:ea typeface="Tahoma" panose="020B0604030504040204" pitchFamily="34" charset="0"/>
                <a:cs typeface="Tahoma" panose="020B0604030504040204" pitchFamily="34" charset="0"/>
              </a:rPr>
              <a:t>U2 - Complejidad Computacional </a:t>
            </a:r>
            <a:endParaRPr lang="es-AR" sz="6000" dirty="0">
              <a:solidFill>
                <a:schemeClr val="accent1">
                  <a:lumMod val="60000"/>
                  <a:lumOff val="40000"/>
                </a:schemeClr>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66440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582B982-0A03-2E3F-1A60-3B50660B9383}"/>
              </a:ext>
            </a:extLst>
          </p:cNvPr>
          <p:cNvPicPr>
            <a:picLocks noChangeAspect="1"/>
          </p:cNvPicPr>
          <p:nvPr/>
        </p:nvPicPr>
        <p:blipFill>
          <a:blip r:embed="rId2"/>
          <a:stretch>
            <a:fillRect/>
          </a:stretch>
        </p:blipFill>
        <p:spPr>
          <a:xfrm>
            <a:off x="705416" y="433434"/>
            <a:ext cx="5897217" cy="2153250"/>
          </a:xfrm>
          <a:prstGeom prst="rect">
            <a:avLst/>
          </a:prstGeom>
        </p:spPr>
      </p:pic>
      <p:pic>
        <p:nvPicPr>
          <p:cNvPr id="6" name="Imagen 5">
            <a:extLst>
              <a:ext uri="{FF2B5EF4-FFF2-40B4-BE49-F238E27FC236}">
                <a16:creationId xmlns:a16="http://schemas.microsoft.com/office/drawing/2014/main" id="{12850552-0B74-2586-85B8-79C1C9690228}"/>
              </a:ext>
            </a:extLst>
          </p:cNvPr>
          <p:cNvPicPr>
            <a:picLocks noChangeAspect="1"/>
          </p:cNvPicPr>
          <p:nvPr/>
        </p:nvPicPr>
        <p:blipFill>
          <a:blip r:embed="rId3"/>
          <a:stretch>
            <a:fillRect/>
          </a:stretch>
        </p:blipFill>
        <p:spPr>
          <a:xfrm>
            <a:off x="1908314" y="2964404"/>
            <a:ext cx="8890093" cy="3763363"/>
          </a:xfrm>
          <a:prstGeom prst="rect">
            <a:avLst/>
          </a:prstGeom>
        </p:spPr>
      </p:pic>
      <p:pic>
        <p:nvPicPr>
          <p:cNvPr id="7" name="Imagen 6">
            <a:extLst>
              <a:ext uri="{FF2B5EF4-FFF2-40B4-BE49-F238E27FC236}">
                <a16:creationId xmlns:a16="http://schemas.microsoft.com/office/drawing/2014/main" id="{0336E1E1-0CF1-4B92-66A9-A4902343453F}"/>
              </a:ext>
            </a:extLst>
          </p:cNvPr>
          <p:cNvPicPr>
            <a:picLocks noChangeAspect="1"/>
          </p:cNvPicPr>
          <p:nvPr/>
        </p:nvPicPr>
        <p:blipFill>
          <a:blip r:embed="rId4"/>
          <a:stretch>
            <a:fillRect/>
          </a:stretch>
        </p:blipFill>
        <p:spPr>
          <a:xfrm>
            <a:off x="8416289" y="189754"/>
            <a:ext cx="3070295" cy="1320305"/>
          </a:xfrm>
          <a:prstGeom prst="rect">
            <a:avLst/>
          </a:prstGeom>
        </p:spPr>
      </p:pic>
    </p:spTree>
    <p:extLst>
      <p:ext uri="{BB962C8B-B14F-4D97-AF65-F5344CB8AC3E}">
        <p14:creationId xmlns:p14="http://schemas.microsoft.com/office/powerpoint/2010/main" val="301917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46397D9-4C65-B872-A6E3-18673E56C8BC}"/>
              </a:ext>
            </a:extLst>
          </p:cNvPr>
          <p:cNvPicPr>
            <a:picLocks noChangeAspect="1"/>
          </p:cNvPicPr>
          <p:nvPr/>
        </p:nvPicPr>
        <p:blipFill>
          <a:blip r:embed="rId2"/>
          <a:stretch>
            <a:fillRect/>
          </a:stretch>
        </p:blipFill>
        <p:spPr>
          <a:xfrm>
            <a:off x="392791" y="450573"/>
            <a:ext cx="3382922" cy="2118973"/>
          </a:xfrm>
          <a:prstGeom prst="rect">
            <a:avLst/>
          </a:prstGeom>
        </p:spPr>
      </p:pic>
      <p:pic>
        <p:nvPicPr>
          <p:cNvPr id="7" name="Imagen 6">
            <a:extLst>
              <a:ext uri="{FF2B5EF4-FFF2-40B4-BE49-F238E27FC236}">
                <a16:creationId xmlns:a16="http://schemas.microsoft.com/office/drawing/2014/main" id="{B1EDEEDC-6AF7-9D00-EBA0-8C8A4399172E}"/>
              </a:ext>
            </a:extLst>
          </p:cNvPr>
          <p:cNvPicPr>
            <a:picLocks noChangeAspect="1"/>
          </p:cNvPicPr>
          <p:nvPr/>
        </p:nvPicPr>
        <p:blipFill>
          <a:blip r:embed="rId3"/>
          <a:stretch>
            <a:fillRect/>
          </a:stretch>
        </p:blipFill>
        <p:spPr>
          <a:xfrm>
            <a:off x="4040130" y="2207130"/>
            <a:ext cx="7656473" cy="4404425"/>
          </a:xfrm>
          <a:prstGeom prst="rect">
            <a:avLst/>
          </a:prstGeom>
        </p:spPr>
      </p:pic>
      <p:pic>
        <p:nvPicPr>
          <p:cNvPr id="9" name="Imagen 8">
            <a:extLst>
              <a:ext uri="{FF2B5EF4-FFF2-40B4-BE49-F238E27FC236}">
                <a16:creationId xmlns:a16="http://schemas.microsoft.com/office/drawing/2014/main" id="{8793A746-8E89-2A40-5E97-061BA231AAEA}"/>
              </a:ext>
            </a:extLst>
          </p:cNvPr>
          <p:cNvPicPr>
            <a:picLocks noChangeAspect="1"/>
          </p:cNvPicPr>
          <p:nvPr/>
        </p:nvPicPr>
        <p:blipFill>
          <a:blip r:embed="rId4"/>
          <a:stretch>
            <a:fillRect/>
          </a:stretch>
        </p:blipFill>
        <p:spPr>
          <a:xfrm>
            <a:off x="8416289" y="189754"/>
            <a:ext cx="3070295" cy="1320305"/>
          </a:xfrm>
          <a:prstGeom prst="rect">
            <a:avLst/>
          </a:prstGeom>
        </p:spPr>
      </p:pic>
    </p:spTree>
    <p:extLst>
      <p:ext uri="{BB962C8B-B14F-4D97-AF65-F5344CB8AC3E}">
        <p14:creationId xmlns:p14="http://schemas.microsoft.com/office/powerpoint/2010/main" val="1248973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74AD397-174F-39C1-874C-3FE523FFE7FE}"/>
              </a:ext>
            </a:extLst>
          </p:cNvPr>
          <p:cNvPicPr>
            <a:picLocks noChangeAspect="1"/>
          </p:cNvPicPr>
          <p:nvPr/>
        </p:nvPicPr>
        <p:blipFill>
          <a:blip r:embed="rId2"/>
          <a:stretch>
            <a:fillRect/>
          </a:stretch>
        </p:blipFill>
        <p:spPr>
          <a:xfrm>
            <a:off x="837002" y="615309"/>
            <a:ext cx="10517996" cy="5627382"/>
          </a:xfrm>
          <a:prstGeom prst="rect">
            <a:avLst/>
          </a:prstGeom>
        </p:spPr>
      </p:pic>
    </p:spTree>
    <p:extLst>
      <p:ext uri="{BB962C8B-B14F-4D97-AF65-F5344CB8AC3E}">
        <p14:creationId xmlns:p14="http://schemas.microsoft.com/office/powerpoint/2010/main" val="733789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289B08A-726E-2EFF-4792-3BB7835BDD51}"/>
              </a:ext>
            </a:extLst>
          </p:cNvPr>
          <p:cNvPicPr>
            <a:picLocks noChangeAspect="1"/>
          </p:cNvPicPr>
          <p:nvPr/>
        </p:nvPicPr>
        <p:blipFill>
          <a:blip r:embed="rId2"/>
          <a:stretch>
            <a:fillRect/>
          </a:stretch>
        </p:blipFill>
        <p:spPr>
          <a:xfrm>
            <a:off x="7288696" y="856325"/>
            <a:ext cx="3970481" cy="2206905"/>
          </a:xfrm>
          <a:prstGeom prst="rect">
            <a:avLst/>
          </a:prstGeom>
        </p:spPr>
      </p:pic>
      <p:pic>
        <p:nvPicPr>
          <p:cNvPr id="6" name="Imagen 5">
            <a:extLst>
              <a:ext uri="{FF2B5EF4-FFF2-40B4-BE49-F238E27FC236}">
                <a16:creationId xmlns:a16="http://schemas.microsoft.com/office/drawing/2014/main" id="{C4874190-C278-F89D-727F-C792E9CA6DFA}"/>
              </a:ext>
            </a:extLst>
          </p:cNvPr>
          <p:cNvPicPr>
            <a:picLocks noChangeAspect="1"/>
          </p:cNvPicPr>
          <p:nvPr/>
        </p:nvPicPr>
        <p:blipFill>
          <a:blip r:embed="rId3"/>
          <a:stretch>
            <a:fillRect/>
          </a:stretch>
        </p:blipFill>
        <p:spPr>
          <a:xfrm>
            <a:off x="765557" y="766093"/>
            <a:ext cx="9971772" cy="5678194"/>
          </a:xfrm>
          <a:prstGeom prst="rect">
            <a:avLst/>
          </a:prstGeom>
        </p:spPr>
      </p:pic>
    </p:spTree>
    <p:extLst>
      <p:ext uri="{BB962C8B-B14F-4D97-AF65-F5344CB8AC3E}">
        <p14:creationId xmlns:p14="http://schemas.microsoft.com/office/powerpoint/2010/main" val="4074747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1C9588A-E574-C90E-3920-D943420D6865}"/>
              </a:ext>
            </a:extLst>
          </p:cNvPr>
          <p:cNvPicPr>
            <a:picLocks noChangeAspect="1"/>
          </p:cNvPicPr>
          <p:nvPr/>
        </p:nvPicPr>
        <p:blipFill>
          <a:blip r:embed="rId2"/>
          <a:stretch>
            <a:fillRect/>
          </a:stretch>
        </p:blipFill>
        <p:spPr>
          <a:xfrm>
            <a:off x="765557" y="766093"/>
            <a:ext cx="9971772" cy="5678194"/>
          </a:xfrm>
          <a:prstGeom prst="rect">
            <a:avLst/>
          </a:prstGeom>
        </p:spPr>
      </p:pic>
      <p:pic>
        <p:nvPicPr>
          <p:cNvPr id="5" name="Imagen 4">
            <a:extLst>
              <a:ext uri="{FF2B5EF4-FFF2-40B4-BE49-F238E27FC236}">
                <a16:creationId xmlns:a16="http://schemas.microsoft.com/office/drawing/2014/main" id="{DEB9C8D4-E067-238C-1954-C23C090C5F24}"/>
              </a:ext>
            </a:extLst>
          </p:cNvPr>
          <p:cNvPicPr>
            <a:picLocks noChangeAspect="1"/>
          </p:cNvPicPr>
          <p:nvPr/>
        </p:nvPicPr>
        <p:blipFill>
          <a:blip r:embed="rId3"/>
          <a:stretch>
            <a:fillRect/>
          </a:stretch>
        </p:blipFill>
        <p:spPr>
          <a:xfrm>
            <a:off x="766662" y="826329"/>
            <a:ext cx="10517996" cy="5627382"/>
          </a:xfrm>
          <a:prstGeom prst="rect">
            <a:avLst/>
          </a:prstGeom>
        </p:spPr>
      </p:pic>
    </p:spTree>
    <p:extLst>
      <p:ext uri="{BB962C8B-B14F-4D97-AF65-F5344CB8AC3E}">
        <p14:creationId xmlns:p14="http://schemas.microsoft.com/office/powerpoint/2010/main" val="2916134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01BB275-A216-8BD3-EFD2-210B1EBEC213}"/>
              </a:ext>
            </a:extLst>
          </p:cNvPr>
          <p:cNvPicPr>
            <a:picLocks noChangeAspect="1"/>
          </p:cNvPicPr>
          <p:nvPr/>
        </p:nvPicPr>
        <p:blipFill>
          <a:blip r:embed="rId2"/>
          <a:stretch>
            <a:fillRect/>
          </a:stretch>
        </p:blipFill>
        <p:spPr>
          <a:xfrm>
            <a:off x="6991185" y="661449"/>
            <a:ext cx="4678648" cy="2608147"/>
          </a:xfrm>
          <a:prstGeom prst="rect">
            <a:avLst/>
          </a:prstGeom>
        </p:spPr>
      </p:pic>
      <p:pic>
        <p:nvPicPr>
          <p:cNvPr id="7" name="Imagen 6">
            <a:extLst>
              <a:ext uri="{FF2B5EF4-FFF2-40B4-BE49-F238E27FC236}">
                <a16:creationId xmlns:a16="http://schemas.microsoft.com/office/drawing/2014/main" id="{C3732565-7474-61BE-8B08-EE01B56CCC3F}"/>
              </a:ext>
            </a:extLst>
          </p:cNvPr>
          <p:cNvPicPr>
            <a:picLocks noChangeAspect="1"/>
          </p:cNvPicPr>
          <p:nvPr/>
        </p:nvPicPr>
        <p:blipFill>
          <a:blip r:embed="rId3"/>
          <a:stretch>
            <a:fillRect/>
          </a:stretch>
        </p:blipFill>
        <p:spPr>
          <a:xfrm>
            <a:off x="522167" y="1067112"/>
            <a:ext cx="6078046" cy="2019604"/>
          </a:xfrm>
          <a:prstGeom prst="rect">
            <a:avLst/>
          </a:prstGeom>
        </p:spPr>
      </p:pic>
      <p:pic>
        <p:nvPicPr>
          <p:cNvPr id="9" name="Imagen 8">
            <a:extLst>
              <a:ext uri="{FF2B5EF4-FFF2-40B4-BE49-F238E27FC236}">
                <a16:creationId xmlns:a16="http://schemas.microsoft.com/office/drawing/2014/main" id="{557AEB40-2EF5-A2D6-03CC-7526413E25E0}"/>
              </a:ext>
            </a:extLst>
          </p:cNvPr>
          <p:cNvPicPr>
            <a:picLocks noChangeAspect="1"/>
          </p:cNvPicPr>
          <p:nvPr/>
        </p:nvPicPr>
        <p:blipFill>
          <a:blip r:embed="rId4"/>
          <a:stretch>
            <a:fillRect/>
          </a:stretch>
        </p:blipFill>
        <p:spPr>
          <a:xfrm>
            <a:off x="714106" y="4176948"/>
            <a:ext cx="9184192" cy="2540579"/>
          </a:xfrm>
          <a:prstGeom prst="rect">
            <a:avLst/>
          </a:prstGeom>
        </p:spPr>
      </p:pic>
      <p:sp>
        <p:nvSpPr>
          <p:cNvPr id="10" name="Flecha: a la derecha 9">
            <a:extLst>
              <a:ext uri="{FF2B5EF4-FFF2-40B4-BE49-F238E27FC236}">
                <a16:creationId xmlns:a16="http://schemas.microsoft.com/office/drawing/2014/main" id="{5B3BB957-ECE9-29F3-9459-63E941A8B0ED}"/>
              </a:ext>
            </a:extLst>
          </p:cNvPr>
          <p:cNvSpPr/>
          <p:nvPr/>
        </p:nvSpPr>
        <p:spPr>
          <a:xfrm>
            <a:off x="4585252" y="5128591"/>
            <a:ext cx="1179444" cy="887896"/>
          </a:xfrm>
          <a:prstGeom prst="rightArrow">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1" name="Imagen 10">
            <a:extLst>
              <a:ext uri="{FF2B5EF4-FFF2-40B4-BE49-F238E27FC236}">
                <a16:creationId xmlns:a16="http://schemas.microsoft.com/office/drawing/2014/main" id="{1EFDC0A9-D2CC-B43E-6DF3-56B95FD78D0C}"/>
              </a:ext>
            </a:extLst>
          </p:cNvPr>
          <p:cNvPicPr>
            <a:picLocks noChangeAspect="1"/>
          </p:cNvPicPr>
          <p:nvPr/>
        </p:nvPicPr>
        <p:blipFill>
          <a:blip r:embed="rId5"/>
          <a:stretch>
            <a:fillRect/>
          </a:stretch>
        </p:blipFill>
        <p:spPr>
          <a:xfrm>
            <a:off x="10044332" y="3287377"/>
            <a:ext cx="1400048" cy="602056"/>
          </a:xfrm>
          <a:prstGeom prst="rect">
            <a:avLst/>
          </a:prstGeom>
        </p:spPr>
      </p:pic>
    </p:spTree>
    <p:extLst>
      <p:ext uri="{BB962C8B-B14F-4D97-AF65-F5344CB8AC3E}">
        <p14:creationId xmlns:p14="http://schemas.microsoft.com/office/powerpoint/2010/main" val="957258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B0914B-E518-4121-A9CB-4EA4B8DA9265}"/>
              </a:ext>
            </a:extLst>
          </p:cNvPr>
          <p:cNvSpPr>
            <a:spLocks noGrp="1"/>
          </p:cNvSpPr>
          <p:nvPr>
            <p:ph type="title"/>
          </p:nvPr>
        </p:nvSpPr>
        <p:spPr>
          <a:xfrm>
            <a:off x="396240" y="235975"/>
            <a:ext cx="10515600" cy="640715"/>
          </a:xfrm>
        </p:spPr>
        <p:txBody>
          <a:bodyPr>
            <a:normAutofit/>
          </a:bodyPr>
          <a:lstStyle/>
          <a:p>
            <a:r>
              <a:rPr lang="es-AR" sz="3600" b="0" i="0" dirty="0">
                <a:solidFill>
                  <a:schemeClr val="bg1"/>
                </a:solidFill>
                <a:effectLst/>
              </a:rPr>
              <a:t>Análisis de la complejidad </a:t>
            </a:r>
            <a:r>
              <a:rPr lang="es-AR" sz="3600" b="1" dirty="0">
                <a:solidFill>
                  <a:schemeClr val="accent5">
                    <a:lumMod val="60000"/>
                    <a:lumOff val="40000"/>
                  </a:schemeClr>
                </a:solidFill>
              </a:rPr>
              <a:t>(</a:t>
            </a:r>
            <a:r>
              <a:rPr lang="es-ES" sz="3600" b="1" dirty="0">
                <a:solidFill>
                  <a:schemeClr val="accent5">
                    <a:lumMod val="60000"/>
                    <a:lumOff val="40000"/>
                  </a:schemeClr>
                </a:solidFill>
              </a:rPr>
              <a:t>complejidad asintótica</a:t>
            </a:r>
            <a:r>
              <a:rPr lang="es-AR" sz="3600" b="1" dirty="0">
                <a:solidFill>
                  <a:schemeClr val="accent5">
                    <a:lumMod val="60000"/>
                    <a:lumOff val="40000"/>
                  </a:schemeClr>
                </a:solidFill>
              </a:rPr>
              <a:t>)</a:t>
            </a:r>
          </a:p>
        </p:txBody>
      </p:sp>
      <p:sp>
        <p:nvSpPr>
          <p:cNvPr id="3" name="Rectángulo 2"/>
          <p:cNvSpPr/>
          <p:nvPr/>
        </p:nvSpPr>
        <p:spPr>
          <a:xfrm>
            <a:off x="476865" y="876690"/>
            <a:ext cx="11238270" cy="3600986"/>
          </a:xfrm>
          <a:prstGeom prst="rect">
            <a:avLst/>
          </a:prstGeom>
        </p:spPr>
        <p:txBody>
          <a:bodyPr wrap="square">
            <a:spAutoFit/>
          </a:bodyPr>
          <a:lstStyle/>
          <a:p>
            <a:r>
              <a:rPr lang="es-ES" sz="1600" dirty="0">
                <a:solidFill>
                  <a:schemeClr val="bg1"/>
                </a:solidFill>
              </a:rPr>
              <a:t>Para evaluar la eficiencia de un algoritmo, no se deben utilizar unidades en tiempo real como microsegundos y nanosegundos. Más bien, se deben utilizar </a:t>
            </a:r>
            <a:r>
              <a:rPr lang="es-ES" b="1" dirty="0">
                <a:solidFill>
                  <a:schemeClr val="accent5">
                    <a:lumMod val="60000"/>
                    <a:lumOff val="40000"/>
                  </a:schemeClr>
                </a:solidFill>
                <a:latin typeface="+mj-lt"/>
                <a:ea typeface="+mj-ea"/>
                <a:cs typeface="+mj-cs"/>
              </a:rPr>
              <a:t>unidades lógicas </a:t>
            </a:r>
            <a:r>
              <a:rPr lang="es-ES" sz="1600" dirty="0">
                <a:solidFill>
                  <a:schemeClr val="bg1"/>
                </a:solidFill>
              </a:rPr>
              <a:t>que expresen una relación entre el tamaño </a:t>
            </a:r>
            <a:r>
              <a:rPr lang="es-ES" sz="1600" dirty="0">
                <a:solidFill>
                  <a:schemeClr val="accent5">
                    <a:lumMod val="60000"/>
                    <a:lumOff val="40000"/>
                  </a:schemeClr>
                </a:solidFill>
              </a:rPr>
              <a:t>n</a:t>
            </a:r>
            <a:r>
              <a:rPr lang="es-ES" sz="1600" dirty="0">
                <a:solidFill>
                  <a:schemeClr val="bg1"/>
                </a:solidFill>
              </a:rPr>
              <a:t> de un archivo o una matriz y la cantidad de tiempo </a:t>
            </a:r>
            <a:r>
              <a:rPr lang="es-ES" sz="1600" dirty="0">
                <a:solidFill>
                  <a:schemeClr val="accent5">
                    <a:lumMod val="60000"/>
                    <a:lumOff val="40000"/>
                  </a:schemeClr>
                </a:solidFill>
              </a:rPr>
              <a:t>t</a:t>
            </a:r>
            <a:r>
              <a:rPr lang="es-ES" sz="1600" dirty="0">
                <a:solidFill>
                  <a:schemeClr val="bg1"/>
                </a:solidFill>
              </a:rPr>
              <a:t> necesario para procesar los datos. </a:t>
            </a:r>
          </a:p>
          <a:p>
            <a:r>
              <a:rPr lang="es-ES" sz="1600" dirty="0">
                <a:solidFill>
                  <a:schemeClr val="bg1"/>
                </a:solidFill>
              </a:rPr>
              <a:t>Si existe una relación lineal entre el tamaño </a:t>
            </a:r>
            <a:r>
              <a:rPr lang="es-ES" b="1" dirty="0">
                <a:solidFill>
                  <a:schemeClr val="accent5">
                    <a:lumMod val="60000"/>
                    <a:lumOff val="40000"/>
                  </a:schemeClr>
                </a:solidFill>
                <a:latin typeface="+mj-lt"/>
                <a:ea typeface="+mj-ea"/>
                <a:cs typeface="+mj-cs"/>
              </a:rPr>
              <a:t>n</a:t>
            </a:r>
            <a:r>
              <a:rPr lang="es-ES" sz="1600" dirty="0">
                <a:solidFill>
                  <a:schemeClr val="bg1"/>
                </a:solidFill>
              </a:rPr>
              <a:t> y el tiempo </a:t>
            </a:r>
            <a:r>
              <a:rPr lang="es-ES" b="1" dirty="0">
                <a:solidFill>
                  <a:schemeClr val="accent5">
                    <a:lumMod val="60000"/>
                    <a:lumOff val="40000"/>
                  </a:schemeClr>
                </a:solidFill>
                <a:latin typeface="+mj-lt"/>
                <a:ea typeface="+mj-ea"/>
                <a:cs typeface="+mj-cs"/>
              </a:rPr>
              <a:t>t</a:t>
            </a:r>
            <a:r>
              <a:rPr lang="es-ES" sz="1600" dirty="0">
                <a:solidFill>
                  <a:schemeClr val="bg1"/>
                </a:solidFill>
              </a:rPr>
              <a:t>, es decir, t 1 = cn1, entonces un aumento de los datos en un factor de 5 resulta en el aumento del tiempo de ejecución por el mismo factor; si n2 = 5n1 , entonces t 2 = 5t 1 . </a:t>
            </a:r>
            <a:br>
              <a:rPr lang="es-ES" sz="1600" dirty="0">
                <a:solidFill>
                  <a:schemeClr val="bg1"/>
                </a:solidFill>
              </a:rPr>
            </a:br>
            <a:r>
              <a:rPr lang="es-ES" sz="1600" dirty="0">
                <a:solidFill>
                  <a:schemeClr val="bg1"/>
                </a:solidFill>
              </a:rPr>
              <a:t>Del mismo modo, si t 1 = log2 n, entonces duplicar n aumenta t en solo una unidad de tiempo. Por lo tanto, si t 2 = log2 (2n), entonces t 2 = t 1 + 1. </a:t>
            </a:r>
            <a:br>
              <a:rPr lang="es-ES" sz="1600" dirty="0">
                <a:solidFill>
                  <a:schemeClr val="bg1"/>
                </a:solidFill>
              </a:rPr>
            </a:br>
            <a:r>
              <a:rPr lang="es-ES" sz="1600" dirty="0">
                <a:solidFill>
                  <a:schemeClr val="bg1"/>
                </a:solidFill>
              </a:rPr>
              <a:t>Una función que expresa la relación entre n y t suele ser mucho más compleja, y el cálculo de dicha función es importante solo con respecto a grandes cuerpos de datos; Cualquier término que no cambie sustancialmente la magnitud de la función debe ser eliminado de la función. La función resultante da sólo una medida aproximada de la eficiencia de la función original. Sin embargo, esta aproximación es lo suficientemente cercana al original, especialmente para una función que procesa grandes cantidades de datos. </a:t>
            </a:r>
            <a:br>
              <a:rPr lang="es-ES" sz="1600" dirty="0">
                <a:solidFill>
                  <a:schemeClr val="bg1"/>
                </a:solidFill>
              </a:rPr>
            </a:br>
            <a:br>
              <a:rPr lang="es-ES" sz="1600" dirty="0">
                <a:solidFill>
                  <a:schemeClr val="bg1"/>
                </a:solidFill>
              </a:rPr>
            </a:br>
            <a:r>
              <a:rPr lang="es-ES" sz="1600" dirty="0">
                <a:solidFill>
                  <a:schemeClr val="bg1"/>
                </a:solidFill>
              </a:rPr>
              <a:t>Esta medida de eficiencia se </a:t>
            </a:r>
            <a:r>
              <a:rPr lang="es-ES" sz="1600" b="1" dirty="0">
                <a:solidFill>
                  <a:schemeClr val="accent5">
                    <a:lumMod val="60000"/>
                    <a:lumOff val="40000"/>
                  </a:schemeClr>
                </a:solidFill>
              </a:rPr>
              <a:t>llama complejidad asintótica </a:t>
            </a:r>
            <a:r>
              <a:rPr lang="es-ES" sz="1600" dirty="0">
                <a:solidFill>
                  <a:schemeClr val="bg1"/>
                </a:solidFill>
              </a:rPr>
              <a:t>y se utiliza cuando se ignoran ciertos términos de una función para expresar la eficiencia de un algoritmo o cuando calcular una función es difícil o imposible y solo se pueden encontrar aproximaciones. </a:t>
            </a:r>
            <a:endParaRPr lang="es-AR" sz="1600" dirty="0">
              <a:solidFill>
                <a:schemeClr val="bg1"/>
              </a:solidFill>
            </a:endParaRPr>
          </a:p>
        </p:txBody>
      </p:sp>
      <p:pic>
        <p:nvPicPr>
          <p:cNvPr id="4" name="Imagen 3">
            <a:extLst>
              <a:ext uri="{FF2B5EF4-FFF2-40B4-BE49-F238E27FC236}">
                <a16:creationId xmlns:a16="http://schemas.microsoft.com/office/drawing/2014/main" id="{7A2501C0-D81B-ECFC-F129-5F3022475882}"/>
              </a:ext>
            </a:extLst>
          </p:cNvPr>
          <p:cNvPicPr>
            <a:picLocks noChangeAspect="1"/>
          </p:cNvPicPr>
          <p:nvPr/>
        </p:nvPicPr>
        <p:blipFill>
          <a:blip r:embed="rId2"/>
          <a:stretch>
            <a:fillRect/>
          </a:stretch>
        </p:blipFill>
        <p:spPr>
          <a:xfrm>
            <a:off x="10146741" y="5158147"/>
            <a:ext cx="1649019" cy="709120"/>
          </a:xfrm>
          <a:prstGeom prst="rect">
            <a:avLst/>
          </a:prstGeom>
        </p:spPr>
      </p:pic>
      <p:pic>
        <p:nvPicPr>
          <p:cNvPr id="6" name="Imagen 5">
            <a:extLst>
              <a:ext uri="{FF2B5EF4-FFF2-40B4-BE49-F238E27FC236}">
                <a16:creationId xmlns:a16="http://schemas.microsoft.com/office/drawing/2014/main" id="{C11B0D12-B241-B33A-98A9-50B30033B0DF}"/>
              </a:ext>
            </a:extLst>
          </p:cNvPr>
          <p:cNvPicPr>
            <a:picLocks noChangeAspect="1"/>
          </p:cNvPicPr>
          <p:nvPr/>
        </p:nvPicPr>
        <p:blipFill>
          <a:blip r:embed="rId3"/>
          <a:stretch>
            <a:fillRect/>
          </a:stretch>
        </p:blipFill>
        <p:spPr>
          <a:xfrm>
            <a:off x="396240" y="4732227"/>
            <a:ext cx="3077259" cy="1615561"/>
          </a:xfrm>
          <a:prstGeom prst="rect">
            <a:avLst/>
          </a:prstGeom>
        </p:spPr>
      </p:pic>
      <p:pic>
        <p:nvPicPr>
          <p:cNvPr id="8" name="Imagen 7">
            <a:extLst>
              <a:ext uri="{FF2B5EF4-FFF2-40B4-BE49-F238E27FC236}">
                <a16:creationId xmlns:a16="http://schemas.microsoft.com/office/drawing/2014/main" id="{BEFEE676-AF35-017B-D02F-44C34FA466DC}"/>
              </a:ext>
            </a:extLst>
          </p:cNvPr>
          <p:cNvPicPr>
            <a:picLocks noChangeAspect="1"/>
          </p:cNvPicPr>
          <p:nvPr/>
        </p:nvPicPr>
        <p:blipFill>
          <a:blip r:embed="rId4"/>
          <a:stretch>
            <a:fillRect/>
          </a:stretch>
        </p:blipFill>
        <p:spPr>
          <a:xfrm>
            <a:off x="3717845" y="4776253"/>
            <a:ext cx="3077259" cy="1527507"/>
          </a:xfrm>
          <a:prstGeom prst="rect">
            <a:avLst/>
          </a:prstGeom>
        </p:spPr>
      </p:pic>
      <p:pic>
        <p:nvPicPr>
          <p:cNvPr id="10" name="Imagen 9">
            <a:extLst>
              <a:ext uri="{FF2B5EF4-FFF2-40B4-BE49-F238E27FC236}">
                <a16:creationId xmlns:a16="http://schemas.microsoft.com/office/drawing/2014/main" id="{4FA3B2B6-3AD4-37C6-8EA4-770F68F3012D}"/>
              </a:ext>
            </a:extLst>
          </p:cNvPr>
          <p:cNvPicPr>
            <a:picLocks noChangeAspect="1"/>
          </p:cNvPicPr>
          <p:nvPr/>
        </p:nvPicPr>
        <p:blipFill>
          <a:blip r:embed="rId5"/>
          <a:stretch>
            <a:fillRect/>
          </a:stretch>
        </p:blipFill>
        <p:spPr>
          <a:xfrm>
            <a:off x="6968581" y="4819565"/>
            <a:ext cx="2910165" cy="1527507"/>
          </a:xfrm>
          <a:prstGeom prst="rect">
            <a:avLst/>
          </a:prstGeom>
        </p:spPr>
      </p:pic>
    </p:spTree>
    <p:extLst>
      <p:ext uri="{BB962C8B-B14F-4D97-AF65-F5344CB8AC3E}">
        <p14:creationId xmlns:p14="http://schemas.microsoft.com/office/powerpoint/2010/main" val="856117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B0914B-E518-4121-A9CB-4EA4B8DA9265}"/>
              </a:ext>
            </a:extLst>
          </p:cNvPr>
          <p:cNvSpPr>
            <a:spLocks noGrp="1"/>
          </p:cNvSpPr>
          <p:nvPr>
            <p:ph type="title"/>
          </p:nvPr>
        </p:nvSpPr>
        <p:spPr>
          <a:xfrm>
            <a:off x="396240" y="103236"/>
            <a:ext cx="10515600" cy="640715"/>
          </a:xfrm>
        </p:spPr>
        <p:txBody>
          <a:bodyPr>
            <a:normAutofit/>
          </a:bodyPr>
          <a:lstStyle/>
          <a:p>
            <a:r>
              <a:rPr lang="es-AR" sz="3600" b="0" i="0" dirty="0">
                <a:solidFill>
                  <a:schemeClr val="bg1"/>
                </a:solidFill>
                <a:effectLst/>
              </a:rPr>
              <a:t>Análisis de la complejidad</a:t>
            </a:r>
            <a:endParaRPr lang="es-AR" sz="3600" dirty="0">
              <a:solidFill>
                <a:schemeClr val="bg1"/>
              </a:solidFill>
            </a:endParaRPr>
          </a:p>
        </p:txBody>
      </p:sp>
      <p:sp>
        <p:nvSpPr>
          <p:cNvPr id="4" name="Rectángulo 3"/>
          <p:cNvSpPr/>
          <p:nvPr/>
        </p:nvSpPr>
        <p:spPr>
          <a:xfrm>
            <a:off x="533400" y="995882"/>
            <a:ext cx="11125200" cy="1969770"/>
          </a:xfrm>
          <a:prstGeom prst="rect">
            <a:avLst/>
          </a:prstGeom>
        </p:spPr>
        <p:txBody>
          <a:bodyPr wrap="square">
            <a:spAutoFit/>
          </a:bodyPr>
          <a:lstStyle/>
          <a:p>
            <a:r>
              <a:rPr lang="es-ES" dirty="0">
                <a:solidFill>
                  <a:schemeClr val="bg1"/>
                </a:solidFill>
              </a:rPr>
              <a:t>Para ilustrar el primer caso, considere el siguiente ejemplo: </a:t>
            </a:r>
            <a:r>
              <a:rPr lang="es-ES" sz="2000" dirty="0">
                <a:solidFill>
                  <a:schemeClr val="accent1">
                    <a:lumMod val="60000"/>
                    <a:lumOff val="40000"/>
                  </a:schemeClr>
                </a:solidFill>
              </a:rPr>
              <a:t>f(n) = n2 + 100n + log10n + 1.000 (2.1) </a:t>
            </a:r>
            <a:br>
              <a:rPr lang="es-ES" dirty="0">
                <a:solidFill>
                  <a:schemeClr val="bg1"/>
                </a:solidFill>
              </a:rPr>
            </a:br>
            <a:r>
              <a:rPr lang="es-ES" dirty="0">
                <a:solidFill>
                  <a:schemeClr val="bg1"/>
                </a:solidFill>
              </a:rPr>
              <a:t>Para valores pequeños de n, el último término, 1.000, es el más grande. </a:t>
            </a:r>
            <a:r>
              <a:rPr lang="es-ES" sz="1600" dirty="0">
                <a:solidFill>
                  <a:schemeClr val="bg1"/>
                </a:solidFill>
              </a:rPr>
              <a:t>Cuando n es igual a 10, los términos segundo (100n) y último (1.000) están en pie de igualdad con los otros términos, haciendo una pequeña contribución al valor de la función. Cuando n alcanza el valor de 100, el primer y el segundo término hacen la misma contribución al resultado. Pero cuando n se vuelve mayor que 100, la contribución del segundo término se vuelve menos significativa. Por lo tanto, para valores grandes de n, debido al crecimiento cuadrático del primer término (n2), el valor de la función f depende principalmente del valor de este primer término, como lo demuestra la Figura 2.1. Otros términos pueden ser ignorados para n grande.</a:t>
            </a:r>
            <a:endParaRPr lang="es-AR" dirty="0">
              <a:solidFill>
                <a:schemeClr val="bg1"/>
              </a:solidFill>
            </a:endParaRPr>
          </a:p>
        </p:txBody>
      </p:sp>
      <p:pic>
        <p:nvPicPr>
          <p:cNvPr id="8" name="Imagen 7">
            <a:extLst>
              <a:ext uri="{FF2B5EF4-FFF2-40B4-BE49-F238E27FC236}">
                <a16:creationId xmlns:a16="http://schemas.microsoft.com/office/drawing/2014/main" id="{EAE11A81-575B-C133-8AD4-B5E1EE351763}"/>
              </a:ext>
            </a:extLst>
          </p:cNvPr>
          <p:cNvPicPr>
            <a:picLocks noChangeAspect="1"/>
          </p:cNvPicPr>
          <p:nvPr/>
        </p:nvPicPr>
        <p:blipFill>
          <a:blip r:embed="rId2"/>
          <a:stretch>
            <a:fillRect/>
          </a:stretch>
        </p:blipFill>
        <p:spPr>
          <a:xfrm>
            <a:off x="0" y="3377330"/>
            <a:ext cx="4228717" cy="3094452"/>
          </a:xfrm>
          <a:prstGeom prst="rect">
            <a:avLst/>
          </a:prstGeom>
        </p:spPr>
      </p:pic>
      <p:sp>
        <p:nvSpPr>
          <p:cNvPr id="9" name="CuadroTexto 8">
            <a:extLst>
              <a:ext uri="{FF2B5EF4-FFF2-40B4-BE49-F238E27FC236}">
                <a16:creationId xmlns:a16="http://schemas.microsoft.com/office/drawing/2014/main" id="{B0F1A613-48E1-0188-C859-B2467AF960B0}"/>
              </a:ext>
            </a:extLst>
          </p:cNvPr>
          <p:cNvSpPr txBox="1"/>
          <p:nvPr/>
        </p:nvSpPr>
        <p:spPr>
          <a:xfrm>
            <a:off x="7666892" y="183291"/>
            <a:ext cx="4344986" cy="523220"/>
          </a:xfrm>
          <a:prstGeom prst="rect">
            <a:avLst/>
          </a:prstGeom>
          <a:noFill/>
        </p:spPr>
        <p:txBody>
          <a:bodyPr wrap="square" rtlCol="0">
            <a:spAutoFit/>
          </a:bodyPr>
          <a:lstStyle/>
          <a:p>
            <a:pPr algn="r"/>
            <a:r>
              <a:rPr lang="es-MX" sz="1400" dirty="0">
                <a:solidFill>
                  <a:schemeClr val="accent1">
                    <a:lumMod val="60000"/>
                    <a:lumOff val="40000"/>
                  </a:schemeClr>
                </a:solidFill>
              </a:rPr>
              <a:t>Determinado la función que representa al “Comportamiento” del Algoritmo</a:t>
            </a:r>
            <a:endParaRPr lang="es-AR" sz="1400" dirty="0">
              <a:solidFill>
                <a:schemeClr val="accent1">
                  <a:lumMod val="60000"/>
                  <a:lumOff val="40000"/>
                </a:schemeClr>
              </a:solidFill>
            </a:endParaRPr>
          </a:p>
        </p:txBody>
      </p:sp>
      <p:pic>
        <p:nvPicPr>
          <p:cNvPr id="15" name="Imagen 14">
            <a:extLst>
              <a:ext uri="{FF2B5EF4-FFF2-40B4-BE49-F238E27FC236}">
                <a16:creationId xmlns:a16="http://schemas.microsoft.com/office/drawing/2014/main" id="{377141E1-F284-DE86-B9FE-B46250202299}"/>
              </a:ext>
            </a:extLst>
          </p:cNvPr>
          <p:cNvPicPr>
            <a:picLocks noChangeAspect="1"/>
          </p:cNvPicPr>
          <p:nvPr/>
        </p:nvPicPr>
        <p:blipFill>
          <a:blip r:embed="rId3"/>
          <a:stretch>
            <a:fillRect/>
          </a:stretch>
        </p:blipFill>
        <p:spPr>
          <a:xfrm>
            <a:off x="4212921" y="3251290"/>
            <a:ext cx="7814953" cy="3427021"/>
          </a:xfrm>
          <a:prstGeom prst="rect">
            <a:avLst/>
          </a:prstGeom>
        </p:spPr>
      </p:pic>
      <p:sp>
        <p:nvSpPr>
          <p:cNvPr id="3" name="Flecha: a la derecha 2">
            <a:extLst>
              <a:ext uri="{FF2B5EF4-FFF2-40B4-BE49-F238E27FC236}">
                <a16:creationId xmlns:a16="http://schemas.microsoft.com/office/drawing/2014/main" id="{6E01468A-98B3-C472-06DF-57D3BD9846FC}"/>
              </a:ext>
            </a:extLst>
          </p:cNvPr>
          <p:cNvSpPr/>
          <p:nvPr/>
        </p:nvSpPr>
        <p:spPr>
          <a:xfrm rot="8180514">
            <a:off x="10283687" y="734069"/>
            <a:ext cx="424070" cy="448745"/>
          </a:xfrm>
          <a:prstGeom prst="rightArrow">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6" name="Conector recto 5">
            <a:extLst>
              <a:ext uri="{FF2B5EF4-FFF2-40B4-BE49-F238E27FC236}">
                <a16:creationId xmlns:a16="http://schemas.microsoft.com/office/drawing/2014/main" id="{1710F8AF-2EF6-3479-ECF7-F511D0AE3BFA}"/>
              </a:ext>
            </a:extLst>
          </p:cNvPr>
          <p:cNvCxnSpPr/>
          <p:nvPr/>
        </p:nvCxnSpPr>
        <p:spPr>
          <a:xfrm flipH="1" flipV="1">
            <a:off x="0" y="706511"/>
            <a:ext cx="4923692" cy="374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3849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696E6A-D35D-4138-9AC8-CC8B9217A0FC}"/>
              </a:ext>
            </a:extLst>
          </p:cNvPr>
          <p:cNvSpPr>
            <a:spLocks noGrp="1"/>
          </p:cNvSpPr>
          <p:nvPr>
            <p:ph type="title"/>
          </p:nvPr>
        </p:nvSpPr>
        <p:spPr>
          <a:xfrm>
            <a:off x="381000" y="333247"/>
            <a:ext cx="10515600" cy="695579"/>
          </a:xfrm>
        </p:spPr>
        <p:txBody>
          <a:bodyPr>
            <a:normAutofit/>
          </a:bodyPr>
          <a:lstStyle/>
          <a:p>
            <a:r>
              <a:rPr lang="es-MX" sz="3200" b="1" i="1" dirty="0">
                <a:solidFill>
                  <a:schemeClr val="bg1"/>
                </a:solidFill>
                <a:effectLst/>
              </a:rPr>
              <a:t>¿Por qué el análisis de rendimiento?</a:t>
            </a:r>
            <a:endParaRPr lang="es-AR" sz="3200" dirty="0">
              <a:solidFill>
                <a:schemeClr val="bg1"/>
              </a:solidFill>
            </a:endParaRPr>
          </a:p>
        </p:txBody>
      </p:sp>
      <p:sp>
        <p:nvSpPr>
          <p:cNvPr id="5" name="CuadroTexto 4">
            <a:extLst>
              <a:ext uri="{FF2B5EF4-FFF2-40B4-BE49-F238E27FC236}">
                <a16:creationId xmlns:a16="http://schemas.microsoft.com/office/drawing/2014/main" id="{3CE045B7-7DF2-4C00-B0C3-DA42543A6066}"/>
              </a:ext>
            </a:extLst>
          </p:cNvPr>
          <p:cNvSpPr txBox="1"/>
          <p:nvPr/>
        </p:nvSpPr>
        <p:spPr>
          <a:xfrm>
            <a:off x="452628" y="1037235"/>
            <a:ext cx="11177016" cy="2862322"/>
          </a:xfrm>
          <a:prstGeom prst="rect">
            <a:avLst/>
          </a:prstGeom>
          <a:noFill/>
        </p:spPr>
        <p:txBody>
          <a:bodyPr wrap="square">
            <a:spAutoFit/>
          </a:bodyPr>
          <a:lstStyle/>
          <a:p>
            <a:r>
              <a:rPr lang="es-MX" b="0" i="0" dirty="0">
                <a:solidFill>
                  <a:schemeClr val="bg1"/>
                </a:solidFill>
                <a:effectLst/>
              </a:rPr>
              <a:t>Hay muchas cosas importantes que deben cuidarse, como la facilidad de uso, la modularidad, la seguridad, la mantenibilidad, etc. </a:t>
            </a:r>
            <a:r>
              <a:rPr lang="es-MX" b="1" i="0" dirty="0">
                <a:solidFill>
                  <a:schemeClr val="accent1">
                    <a:lumMod val="60000"/>
                    <a:lumOff val="40000"/>
                  </a:schemeClr>
                </a:solidFill>
                <a:effectLst/>
              </a:rPr>
              <a:t>¿Por qué preocuparse por el rendimiento?</a:t>
            </a:r>
            <a:br>
              <a:rPr lang="es-MX" dirty="0">
                <a:solidFill>
                  <a:schemeClr val="bg1"/>
                </a:solidFill>
              </a:rPr>
            </a:br>
            <a:r>
              <a:rPr lang="es-MX" b="0" i="0" dirty="0">
                <a:solidFill>
                  <a:schemeClr val="bg1"/>
                </a:solidFill>
                <a:effectLst/>
              </a:rPr>
              <a:t>La respuesta a esto es simple, podemos tener todas las cosas anteriores solo si tenemos rendimiento. Así que el rendimiento es como la moneda a través de la cual podemos comprar todas las cosas anteriores. Otra razón para estudiar rendimiento es: ¡la velocidad es divertida!</a:t>
            </a:r>
            <a:br>
              <a:rPr lang="es-MX" dirty="0">
                <a:solidFill>
                  <a:schemeClr val="bg1"/>
                </a:solidFill>
              </a:rPr>
            </a:br>
            <a:r>
              <a:rPr lang="es-MX" b="0" i="0" dirty="0">
                <a:solidFill>
                  <a:schemeClr val="bg1"/>
                </a:solidFill>
                <a:effectLst/>
              </a:rPr>
              <a:t>Para resumir, rendimiento == escala (</a:t>
            </a:r>
            <a:r>
              <a:rPr lang="es-AR" b="0" i="0" dirty="0">
                <a:solidFill>
                  <a:schemeClr val="accent1">
                    <a:lumMod val="60000"/>
                    <a:lumOff val="40000"/>
                  </a:schemeClr>
                </a:solidFill>
                <a:effectLst/>
                <a:latin typeface="urw-din"/>
              </a:rPr>
              <a:t>performance == </a:t>
            </a:r>
            <a:r>
              <a:rPr lang="es-AR" b="0" i="0" dirty="0" err="1">
                <a:solidFill>
                  <a:schemeClr val="accent1">
                    <a:lumMod val="60000"/>
                    <a:lumOff val="40000"/>
                  </a:schemeClr>
                </a:solidFill>
                <a:effectLst/>
                <a:latin typeface="urw-din"/>
              </a:rPr>
              <a:t>scale</a:t>
            </a:r>
            <a:r>
              <a:rPr lang="es-MX" b="0" i="0" dirty="0">
                <a:solidFill>
                  <a:schemeClr val="bg1"/>
                </a:solidFill>
                <a:effectLst/>
              </a:rPr>
              <a:t>). Imagine un editor de texto que puede cargar 1000 páginas, pero puede revisar la ortografía 1 página por minuto o un editor de imágenes que tarda 1 hora en girar su imagen 90 grados a la izquierda o ... lo entiendes. Si una función de software no puede hacer frente a la escala de tareas que los usuarios deben realizar, es tan buena como muerta.</a:t>
            </a:r>
          </a:p>
          <a:p>
            <a:endParaRPr lang="es-AR" dirty="0">
              <a:solidFill>
                <a:schemeClr val="bg1"/>
              </a:solidFill>
            </a:endParaRPr>
          </a:p>
        </p:txBody>
      </p:sp>
      <p:sp>
        <p:nvSpPr>
          <p:cNvPr id="7" name="CuadroTexto 6">
            <a:extLst>
              <a:ext uri="{FF2B5EF4-FFF2-40B4-BE49-F238E27FC236}">
                <a16:creationId xmlns:a16="http://schemas.microsoft.com/office/drawing/2014/main" id="{218D859F-AE15-413E-8B30-CD0B148003AD}"/>
              </a:ext>
            </a:extLst>
          </p:cNvPr>
          <p:cNvSpPr txBox="1"/>
          <p:nvPr/>
        </p:nvSpPr>
        <p:spPr>
          <a:xfrm>
            <a:off x="452628" y="3866278"/>
            <a:ext cx="11177016" cy="2616101"/>
          </a:xfrm>
          <a:prstGeom prst="rect">
            <a:avLst/>
          </a:prstGeom>
          <a:noFill/>
        </p:spPr>
        <p:txBody>
          <a:bodyPr wrap="square">
            <a:spAutoFit/>
          </a:bodyPr>
          <a:lstStyle/>
          <a:p>
            <a:r>
              <a:rPr lang="es-MX" sz="2000" b="1" i="0" dirty="0">
                <a:solidFill>
                  <a:schemeClr val="accent1">
                    <a:lumMod val="60000"/>
                    <a:lumOff val="40000"/>
                  </a:schemeClr>
                </a:solidFill>
                <a:effectLst/>
              </a:rPr>
              <a:t>Dados </a:t>
            </a:r>
            <a:r>
              <a:rPr lang="es-MX" sz="2000" b="1" i="1" dirty="0">
                <a:solidFill>
                  <a:schemeClr val="accent1">
                    <a:lumMod val="60000"/>
                    <a:lumOff val="40000"/>
                  </a:schemeClr>
                </a:solidFill>
                <a:effectLst/>
              </a:rPr>
              <a:t>dos algoritmos para una tarea, ¿cómo averigüemos cuál es mejor?</a:t>
            </a:r>
            <a:br>
              <a:rPr lang="es-MX" b="1" i="0" dirty="0">
                <a:solidFill>
                  <a:schemeClr val="bg1"/>
                </a:solidFill>
                <a:effectLst/>
              </a:rPr>
            </a:br>
            <a:br>
              <a:rPr lang="es-MX" dirty="0">
                <a:solidFill>
                  <a:schemeClr val="bg1"/>
                </a:solidFill>
              </a:rPr>
            </a:br>
            <a:r>
              <a:rPr lang="es-MX" b="0" i="0" dirty="0">
                <a:solidFill>
                  <a:schemeClr val="bg1"/>
                </a:solidFill>
                <a:effectLst/>
              </a:rPr>
              <a:t>Una forma ingenua de hacer esto es: implemente ambos algoritmos y ejecute los dos programas en su computadora para diferentes entradas y vea cuál lleva menos tiempo. Hay muchos problemas con este enfoque para el análisis de algoritmos.</a:t>
            </a:r>
            <a:br>
              <a:rPr lang="es-MX" dirty="0">
                <a:solidFill>
                  <a:schemeClr val="bg1"/>
                </a:solidFill>
              </a:rPr>
            </a:br>
            <a:r>
              <a:rPr lang="es-MX" b="0" i="0" dirty="0">
                <a:solidFill>
                  <a:schemeClr val="bg1"/>
                </a:solidFill>
                <a:effectLst/>
              </a:rPr>
              <a:t>1) Podría ser posible que para algunas entradas, el primer algoritmo funcione mejor que el segundo. Y para algunas entradas el segundo funciona mejor.</a:t>
            </a:r>
            <a:br>
              <a:rPr lang="es-MX" dirty="0">
                <a:solidFill>
                  <a:schemeClr val="bg1"/>
                </a:solidFill>
              </a:rPr>
            </a:br>
            <a:r>
              <a:rPr lang="es-MX" b="0" i="0" dirty="0">
                <a:solidFill>
                  <a:schemeClr val="bg1"/>
                </a:solidFill>
                <a:effectLst/>
              </a:rPr>
              <a:t>2) También podría ser posible que para algunas entradas, el primer algoritmo funcione mejor en una máquina y el segundo funcione mejor en otra máquina para algunas otras entradas.</a:t>
            </a:r>
            <a:endParaRPr lang="es-AR" dirty="0">
              <a:solidFill>
                <a:schemeClr val="bg1"/>
              </a:solidFill>
            </a:endParaRPr>
          </a:p>
        </p:txBody>
      </p:sp>
      <p:pic>
        <p:nvPicPr>
          <p:cNvPr id="6" name="Imagen 5">
            <a:extLst>
              <a:ext uri="{FF2B5EF4-FFF2-40B4-BE49-F238E27FC236}">
                <a16:creationId xmlns:a16="http://schemas.microsoft.com/office/drawing/2014/main" id="{8C404E57-F257-F9FB-5FC6-E157C161D0DE}"/>
              </a:ext>
            </a:extLst>
          </p:cNvPr>
          <p:cNvPicPr>
            <a:picLocks noChangeAspect="1"/>
          </p:cNvPicPr>
          <p:nvPr/>
        </p:nvPicPr>
        <p:blipFill>
          <a:blip r:embed="rId2"/>
          <a:stretch>
            <a:fillRect/>
          </a:stretch>
        </p:blipFill>
        <p:spPr>
          <a:xfrm>
            <a:off x="9495458" y="3529110"/>
            <a:ext cx="2315542" cy="995743"/>
          </a:xfrm>
          <a:prstGeom prst="rect">
            <a:avLst/>
          </a:prstGeom>
        </p:spPr>
      </p:pic>
    </p:spTree>
    <p:extLst>
      <p:ext uri="{BB962C8B-B14F-4D97-AF65-F5344CB8AC3E}">
        <p14:creationId xmlns:p14="http://schemas.microsoft.com/office/powerpoint/2010/main" val="2203527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58F0941-29C4-4326-88E1-3F6011136073}"/>
              </a:ext>
            </a:extLst>
          </p:cNvPr>
          <p:cNvSpPr>
            <a:spLocks noGrp="1"/>
          </p:cNvSpPr>
          <p:nvPr>
            <p:ph type="title"/>
          </p:nvPr>
        </p:nvSpPr>
        <p:spPr/>
        <p:txBody>
          <a:bodyPr>
            <a:normAutofit/>
          </a:bodyPr>
          <a:lstStyle/>
          <a:p>
            <a:pPr algn="l" fontAlgn="base"/>
            <a:r>
              <a:rPr lang="es-AR" sz="5400" b="1" i="0" dirty="0">
                <a:solidFill>
                  <a:schemeClr val="bg1"/>
                </a:solidFill>
                <a:effectLst/>
              </a:rPr>
              <a:t>Análisis de algoritmos | </a:t>
            </a:r>
            <a:br>
              <a:rPr lang="es-AR" sz="5400" b="1" i="0" dirty="0">
                <a:solidFill>
                  <a:schemeClr val="bg1"/>
                </a:solidFill>
                <a:effectLst/>
              </a:rPr>
            </a:br>
            <a:r>
              <a:rPr lang="es-AR" sz="5400" b="1" i="0" dirty="0">
                <a:solidFill>
                  <a:schemeClr val="bg1"/>
                </a:solidFill>
                <a:effectLst/>
              </a:rPr>
              <a:t>1. (Análisis asintótico)</a:t>
            </a:r>
          </a:p>
        </p:txBody>
      </p:sp>
      <p:sp>
        <p:nvSpPr>
          <p:cNvPr id="5" name="Marcador de texto 4">
            <a:extLst>
              <a:ext uri="{FF2B5EF4-FFF2-40B4-BE49-F238E27FC236}">
                <a16:creationId xmlns:a16="http://schemas.microsoft.com/office/drawing/2014/main" id="{3AA9F7D4-09B0-40FC-B3D5-40C663F3D734}"/>
              </a:ext>
            </a:extLst>
          </p:cNvPr>
          <p:cNvSpPr>
            <a:spLocks noGrp="1"/>
          </p:cNvSpPr>
          <p:nvPr>
            <p:ph type="body" idx="1"/>
          </p:nvPr>
        </p:nvSpPr>
        <p:spPr/>
        <p:txBody>
          <a:bodyPr/>
          <a:lstStyle/>
          <a:p>
            <a:endParaRPr lang="es-AR"/>
          </a:p>
        </p:txBody>
      </p:sp>
      <p:pic>
        <p:nvPicPr>
          <p:cNvPr id="6" name="Imagen 5">
            <a:extLst>
              <a:ext uri="{FF2B5EF4-FFF2-40B4-BE49-F238E27FC236}">
                <a16:creationId xmlns:a16="http://schemas.microsoft.com/office/drawing/2014/main" id="{7001E511-9E37-5E57-45EA-F14891314245}"/>
              </a:ext>
            </a:extLst>
          </p:cNvPr>
          <p:cNvPicPr>
            <a:picLocks noChangeAspect="1"/>
          </p:cNvPicPr>
          <p:nvPr/>
        </p:nvPicPr>
        <p:blipFill>
          <a:blip r:embed="rId2"/>
          <a:stretch>
            <a:fillRect/>
          </a:stretch>
        </p:blipFill>
        <p:spPr>
          <a:xfrm>
            <a:off x="7508043" y="3047353"/>
            <a:ext cx="3586089" cy="1542110"/>
          </a:xfrm>
          <a:prstGeom prst="rect">
            <a:avLst/>
          </a:prstGeom>
        </p:spPr>
      </p:pic>
    </p:spTree>
    <p:extLst>
      <p:ext uri="{BB962C8B-B14F-4D97-AF65-F5344CB8AC3E}">
        <p14:creationId xmlns:p14="http://schemas.microsoft.com/office/powerpoint/2010/main" val="3266153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41075B-F4AF-4F27-B871-1917ABD7ADA7}"/>
              </a:ext>
            </a:extLst>
          </p:cNvPr>
          <p:cNvSpPr>
            <a:spLocks noGrp="1"/>
          </p:cNvSpPr>
          <p:nvPr>
            <p:ph type="ctrTitle"/>
          </p:nvPr>
        </p:nvSpPr>
        <p:spPr>
          <a:xfrm>
            <a:off x="2209800" y="1530108"/>
            <a:ext cx="9144000" cy="2387600"/>
          </a:xfrm>
        </p:spPr>
        <p:txBody>
          <a:bodyPr/>
          <a:lstStyle/>
          <a:p>
            <a:r>
              <a:rPr lang="es-AR" b="1" i="0" dirty="0">
                <a:solidFill>
                  <a:srgbClr val="FFFFFF"/>
                </a:solidFill>
                <a:effectLst/>
              </a:rPr>
              <a:t>Complejidad computacional y asintótica</a:t>
            </a:r>
            <a:endParaRPr lang="es-AR" dirty="0"/>
          </a:p>
        </p:txBody>
      </p:sp>
      <p:sp>
        <p:nvSpPr>
          <p:cNvPr id="3" name="Subtítulo 2">
            <a:extLst>
              <a:ext uri="{FF2B5EF4-FFF2-40B4-BE49-F238E27FC236}">
                <a16:creationId xmlns:a16="http://schemas.microsoft.com/office/drawing/2014/main" id="{B7525561-41AD-4431-A50D-C25B444F5CC3}"/>
              </a:ext>
            </a:extLst>
          </p:cNvPr>
          <p:cNvSpPr>
            <a:spLocks noGrp="1"/>
          </p:cNvSpPr>
          <p:nvPr>
            <p:ph type="subTitle" idx="1"/>
          </p:nvPr>
        </p:nvSpPr>
        <p:spPr>
          <a:xfrm>
            <a:off x="5143529" y="3999370"/>
            <a:ext cx="9144000" cy="1655762"/>
          </a:xfrm>
        </p:spPr>
        <p:txBody>
          <a:bodyPr>
            <a:normAutofit/>
          </a:bodyPr>
          <a:lstStyle/>
          <a:p>
            <a:r>
              <a:rPr lang="es-AR" sz="4000" dirty="0" err="1">
                <a:solidFill>
                  <a:schemeClr val="bg1"/>
                </a:solidFill>
              </a:rPr>
              <a:t>Complexity</a:t>
            </a:r>
            <a:r>
              <a:rPr lang="es-AR" sz="4000" dirty="0">
                <a:solidFill>
                  <a:schemeClr val="bg1"/>
                </a:solidFill>
              </a:rPr>
              <a:t> </a:t>
            </a:r>
            <a:r>
              <a:rPr lang="es-AR" sz="4000" dirty="0" err="1">
                <a:solidFill>
                  <a:schemeClr val="bg1"/>
                </a:solidFill>
              </a:rPr>
              <a:t>Analysis</a:t>
            </a:r>
            <a:endParaRPr lang="es-AR" sz="4000" dirty="0">
              <a:solidFill>
                <a:schemeClr val="bg1"/>
              </a:solidFill>
            </a:endParaRPr>
          </a:p>
        </p:txBody>
      </p:sp>
      <p:cxnSp>
        <p:nvCxnSpPr>
          <p:cNvPr id="4" name="Conector recto 3">
            <a:extLst>
              <a:ext uri="{FF2B5EF4-FFF2-40B4-BE49-F238E27FC236}">
                <a16:creationId xmlns:a16="http://schemas.microsoft.com/office/drawing/2014/main" id="{44DC2934-E2E6-4048-A3F9-03378F0801F7}"/>
              </a:ext>
            </a:extLst>
          </p:cNvPr>
          <p:cNvCxnSpPr/>
          <p:nvPr/>
        </p:nvCxnSpPr>
        <p:spPr>
          <a:xfrm>
            <a:off x="5278272" y="3986292"/>
            <a:ext cx="6913728" cy="26157"/>
          </a:xfrm>
          <a:prstGeom prst="line">
            <a:avLst/>
          </a:prstGeom>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Layer>
                </a14:imgProps>
              </a:ext>
            </a:extLst>
          </a:blip>
          <a:stretch>
            <a:fillRect/>
          </a:stretch>
        </p:blipFill>
        <p:spPr>
          <a:xfrm>
            <a:off x="3954563" y="3425882"/>
            <a:ext cx="1188966" cy="1009807"/>
          </a:xfrm>
          <a:prstGeom prst="rect">
            <a:avLst/>
          </a:prstGeom>
        </p:spPr>
      </p:pic>
    </p:spTree>
    <p:extLst>
      <p:ext uri="{BB962C8B-B14F-4D97-AF65-F5344CB8AC3E}">
        <p14:creationId xmlns:p14="http://schemas.microsoft.com/office/powerpoint/2010/main" val="88614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F05FB18-938E-F004-BC7D-77214DB36347}"/>
              </a:ext>
            </a:extLst>
          </p:cNvPr>
          <p:cNvPicPr>
            <a:picLocks noChangeAspect="1"/>
          </p:cNvPicPr>
          <p:nvPr/>
        </p:nvPicPr>
        <p:blipFill>
          <a:blip r:embed="rId2"/>
          <a:stretch>
            <a:fillRect/>
          </a:stretch>
        </p:blipFill>
        <p:spPr>
          <a:xfrm>
            <a:off x="2374052" y="1110722"/>
            <a:ext cx="7443896" cy="4636556"/>
          </a:xfrm>
          <a:prstGeom prst="rect">
            <a:avLst/>
          </a:prstGeom>
        </p:spPr>
      </p:pic>
    </p:spTree>
    <p:extLst>
      <p:ext uri="{BB962C8B-B14F-4D97-AF65-F5344CB8AC3E}">
        <p14:creationId xmlns:p14="http://schemas.microsoft.com/office/powerpoint/2010/main" val="89236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26004E40-C8BE-451D-85E1-DE2FA0A08B0A}"/>
              </a:ext>
            </a:extLst>
          </p:cNvPr>
          <p:cNvSpPr>
            <a:spLocks noGrp="1"/>
          </p:cNvSpPr>
          <p:nvPr>
            <p:ph type="title"/>
          </p:nvPr>
        </p:nvSpPr>
        <p:spPr>
          <a:xfrm>
            <a:off x="381000" y="333247"/>
            <a:ext cx="10515600" cy="695579"/>
          </a:xfrm>
        </p:spPr>
        <p:txBody>
          <a:bodyPr>
            <a:normAutofit/>
          </a:bodyPr>
          <a:lstStyle/>
          <a:p>
            <a:r>
              <a:rPr lang="es-MX" sz="3200" b="1" i="1" dirty="0">
                <a:solidFill>
                  <a:schemeClr val="bg1"/>
                </a:solidFill>
                <a:effectLst/>
              </a:rPr>
              <a:t>El análisis asintótico</a:t>
            </a:r>
            <a:endParaRPr lang="es-AR" sz="3200" dirty="0">
              <a:solidFill>
                <a:schemeClr val="bg1"/>
              </a:solidFill>
            </a:endParaRPr>
          </a:p>
        </p:txBody>
      </p:sp>
      <p:sp>
        <p:nvSpPr>
          <p:cNvPr id="6" name="CuadroTexto 5">
            <a:extLst>
              <a:ext uri="{FF2B5EF4-FFF2-40B4-BE49-F238E27FC236}">
                <a16:creationId xmlns:a16="http://schemas.microsoft.com/office/drawing/2014/main" id="{D9BB913D-DC12-4E23-8F19-9D47CC46A988}"/>
              </a:ext>
            </a:extLst>
          </p:cNvPr>
          <p:cNvSpPr txBox="1"/>
          <p:nvPr/>
        </p:nvSpPr>
        <p:spPr>
          <a:xfrm>
            <a:off x="435864" y="1028826"/>
            <a:ext cx="10917936" cy="2031325"/>
          </a:xfrm>
          <a:prstGeom prst="rect">
            <a:avLst/>
          </a:prstGeom>
          <a:noFill/>
        </p:spPr>
        <p:txBody>
          <a:bodyPr wrap="square">
            <a:spAutoFit/>
          </a:bodyPr>
          <a:lstStyle/>
          <a:p>
            <a:r>
              <a:rPr lang="es-MX" b="0" i="0" u="sng" dirty="0">
                <a:solidFill>
                  <a:schemeClr val="accent1">
                    <a:lumMod val="60000"/>
                    <a:lumOff val="40000"/>
                  </a:schemeClr>
                </a:solidFill>
                <a:effectLst/>
                <a:hlinkClick r:id="rId2">
                  <a:extLst>
                    <a:ext uri="{A12FA001-AC4F-418D-AE19-62706E023703}">
                      <ahyp:hlinkClr xmlns:ahyp="http://schemas.microsoft.com/office/drawing/2018/hyperlinkcolor" val="tx"/>
                    </a:ext>
                  </a:extLst>
                </a:hlinkClick>
              </a:rPr>
              <a:t>El análisis asintótico</a:t>
            </a:r>
            <a:r>
              <a:rPr lang="es-MX" b="0" i="0" dirty="0">
                <a:solidFill>
                  <a:schemeClr val="accent1">
                    <a:lumMod val="60000"/>
                    <a:lumOff val="40000"/>
                  </a:schemeClr>
                </a:solidFill>
                <a:effectLst/>
              </a:rPr>
              <a:t> es la gran idea que maneja los problemas anteriores en el análisis de algoritmos</a:t>
            </a:r>
            <a:r>
              <a:rPr lang="es-MX" b="0" i="0" dirty="0">
                <a:solidFill>
                  <a:schemeClr val="bg1"/>
                </a:solidFill>
                <a:effectLst/>
              </a:rPr>
              <a:t>. En el análisis asintótico, evaluamos el rendimiento de un algoritmo en términos de tamaño de entrada (no medimos el tiempo de ejecución real). Calculamos cómo aumenta el tiempo (o espacio) que tarda un algoritmo con el tamaño de entrada.</a:t>
            </a:r>
            <a:br>
              <a:rPr lang="es-MX" dirty="0">
                <a:solidFill>
                  <a:schemeClr val="bg1"/>
                </a:solidFill>
              </a:rPr>
            </a:br>
            <a:r>
              <a:rPr lang="es-MX" b="0" i="0" dirty="0">
                <a:solidFill>
                  <a:schemeClr val="bg1"/>
                </a:solidFill>
                <a:effectLst/>
              </a:rPr>
              <a:t>Por ejemplo, consideremos el problema de búsqueda (búsqueda de un elemento determinado) en una matriz ordenada. Una forma de buscar es la búsqueda lineal (el orden de crecimiento es lineal) y la otra forma es la búsqueda binaria (el orden de crecimiento es logarítmico).</a:t>
            </a:r>
            <a:endParaRPr lang="es-AR" dirty="0">
              <a:solidFill>
                <a:schemeClr val="bg1"/>
              </a:solidFill>
            </a:endParaRPr>
          </a:p>
        </p:txBody>
      </p:sp>
      <p:sp>
        <p:nvSpPr>
          <p:cNvPr id="8" name="CuadroTexto 7">
            <a:extLst>
              <a:ext uri="{FF2B5EF4-FFF2-40B4-BE49-F238E27FC236}">
                <a16:creationId xmlns:a16="http://schemas.microsoft.com/office/drawing/2014/main" id="{BCCAD6A0-932C-49AE-8518-68833F49D80C}"/>
              </a:ext>
            </a:extLst>
          </p:cNvPr>
          <p:cNvSpPr txBox="1"/>
          <p:nvPr/>
        </p:nvSpPr>
        <p:spPr>
          <a:xfrm>
            <a:off x="527304" y="3206455"/>
            <a:ext cx="11320272" cy="3139321"/>
          </a:xfrm>
          <a:prstGeom prst="rect">
            <a:avLst/>
          </a:prstGeom>
          <a:noFill/>
        </p:spPr>
        <p:txBody>
          <a:bodyPr wrap="square">
            <a:spAutoFit/>
          </a:bodyPr>
          <a:lstStyle/>
          <a:p>
            <a:r>
              <a:rPr lang="es-MX" b="0" i="0" dirty="0">
                <a:solidFill>
                  <a:schemeClr val="bg1"/>
                </a:solidFill>
                <a:effectLst/>
              </a:rPr>
              <a:t>Para entender cómo el Análisis Asintótico resuelve los problemas mencionados anteriormente en el análisis de algoritmos, digamos que ejecutamos la Búsqueda Lineal en una computadora rápida </a:t>
            </a:r>
            <a:r>
              <a:rPr lang="es-MX" b="1" i="0" dirty="0">
                <a:solidFill>
                  <a:schemeClr val="bg1"/>
                </a:solidFill>
                <a:effectLst/>
              </a:rPr>
              <a:t>A</a:t>
            </a:r>
            <a:r>
              <a:rPr lang="es-MX" b="0" i="0" dirty="0">
                <a:solidFill>
                  <a:schemeClr val="bg1"/>
                </a:solidFill>
                <a:effectLst/>
              </a:rPr>
              <a:t> y la Búsqueda Binaria en una computadora lenta </a:t>
            </a:r>
            <a:r>
              <a:rPr lang="es-MX" b="1" i="0" dirty="0">
                <a:solidFill>
                  <a:schemeClr val="bg1"/>
                </a:solidFill>
                <a:effectLst/>
              </a:rPr>
              <a:t>B</a:t>
            </a:r>
            <a:r>
              <a:rPr lang="es-MX" b="0" i="0" dirty="0">
                <a:solidFill>
                  <a:schemeClr val="bg1"/>
                </a:solidFill>
                <a:effectLst/>
              </a:rPr>
              <a:t> y elegimos los valores constantes para las dos computadoras para que nos diga exactamente cuánto tiempo tarda la máquina dada en realizar la búsqueda en segundos. Digamos que la constante para </a:t>
            </a:r>
            <a:r>
              <a:rPr lang="es-MX" b="1" i="0" dirty="0">
                <a:solidFill>
                  <a:schemeClr val="bg1"/>
                </a:solidFill>
                <a:effectLst/>
              </a:rPr>
              <a:t>A</a:t>
            </a:r>
            <a:r>
              <a:rPr lang="es-MX" b="0" i="0" dirty="0">
                <a:solidFill>
                  <a:schemeClr val="bg1"/>
                </a:solidFill>
                <a:effectLst/>
              </a:rPr>
              <a:t> es 0.2 y la constante para </a:t>
            </a:r>
            <a:r>
              <a:rPr lang="es-MX" b="1" i="0" dirty="0">
                <a:solidFill>
                  <a:schemeClr val="bg1"/>
                </a:solidFill>
                <a:effectLst/>
              </a:rPr>
              <a:t>B</a:t>
            </a:r>
            <a:r>
              <a:rPr lang="es-MX" b="0" i="0" dirty="0">
                <a:solidFill>
                  <a:schemeClr val="bg1"/>
                </a:solidFill>
                <a:effectLst/>
              </a:rPr>
              <a:t> es 1000, lo que significa que A es 5000 veces más potente que B. Para valores pequeños de tamaño de matriz de entrada n, la computadora rápida puede tardar menos tiempo. Pero, después de un cierto valor de tamaño de matriz de entrada, la búsqueda binaria definitivamente comenzará a tomar menos tiempo en comparación con la búsqueda lineal a pesar de que la búsqueda binaria se está ejecutando en una máquina lenta. La razón es que el orden de crecimiento de la búsqueda binaria con respecto al tamaño de entrada es logarítmico, mientras que el orden de crecimiento de la búsqueda lineal es lineal. Por lo tanto</a:t>
            </a:r>
            <a:r>
              <a:rPr lang="es-MX" b="0" i="1" dirty="0">
                <a:solidFill>
                  <a:schemeClr val="bg1"/>
                </a:solidFill>
                <a:effectLst/>
              </a:rPr>
              <a:t>, </a:t>
            </a:r>
            <a:r>
              <a:rPr lang="es-MX" b="0" i="1" dirty="0">
                <a:solidFill>
                  <a:schemeClr val="accent5"/>
                </a:solidFill>
                <a:effectLst/>
              </a:rPr>
              <a:t>las constantes dependientes de la máquina siempre se pueden ignorar después de un cierto valor de tamaño de entrada</a:t>
            </a:r>
            <a:r>
              <a:rPr lang="es-MX" b="0" i="0" dirty="0">
                <a:solidFill>
                  <a:schemeClr val="bg1"/>
                </a:solidFill>
                <a:effectLst/>
              </a:rPr>
              <a:t>.</a:t>
            </a:r>
            <a:endParaRPr lang="es-AR" dirty="0">
              <a:solidFill>
                <a:schemeClr val="bg1"/>
              </a:solidFill>
            </a:endParaRPr>
          </a:p>
        </p:txBody>
      </p:sp>
    </p:spTree>
    <p:extLst>
      <p:ext uri="{BB962C8B-B14F-4D97-AF65-F5344CB8AC3E}">
        <p14:creationId xmlns:p14="http://schemas.microsoft.com/office/powerpoint/2010/main" val="1868147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8DDE7002-9C35-4FDB-B577-737211F1137F}"/>
              </a:ext>
            </a:extLst>
          </p:cNvPr>
          <p:cNvSpPr>
            <a:spLocks noGrp="1"/>
          </p:cNvSpPr>
          <p:nvPr>
            <p:ph type="title"/>
          </p:nvPr>
        </p:nvSpPr>
        <p:spPr>
          <a:xfrm>
            <a:off x="381000" y="196767"/>
            <a:ext cx="10515600" cy="695579"/>
          </a:xfrm>
        </p:spPr>
        <p:txBody>
          <a:bodyPr>
            <a:normAutofit/>
          </a:bodyPr>
          <a:lstStyle/>
          <a:p>
            <a:r>
              <a:rPr lang="es-MX" sz="3200" b="1" i="1" dirty="0">
                <a:solidFill>
                  <a:schemeClr val="bg1"/>
                </a:solidFill>
                <a:effectLst/>
              </a:rPr>
              <a:t>El análisis asintótico</a:t>
            </a:r>
            <a:endParaRPr lang="es-AR" sz="3200" dirty="0">
              <a:solidFill>
                <a:schemeClr val="bg1"/>
              </a:solidFill>
            </a:endParaRPr>
          </a:p>
        </p:txBody>
      </p:sp>
      <p:sp>
        <p:nvSpPr>
          <p:cNvPr id="6" name="CuadroTexto 5">
            <a:extLst>
              <a:ext uri="{FF2B5EF4-FFF2-40B4-BE49-F238E27FC236}">
                <a16:creationId xmlns:a16="http://schemas.microsoft.com/office/drawing/2014/main" id="{2975A8AA-64DF-4567-BDD4-ED9A2E82820A}"/>
              </a:ext>
            </a:extLst>
          </p:cNvPr>
          <p:cNvSpPr txBox="1"/>
          <p:nvPr/>
        </p:nvSpPr>
        <p:spPr>
          <a:xfrm>
            <a:off x="324728" y="969805"/>
            <a:ext cx="11231880" cy="2308324"/>
          </a:xfrm>
          <a:prstGeom prst="rect">
            <a:avLst/>
          </a:prstGeom>
          <a:noFill/>
        </p:spPr>
        <p:txBody>
          <a:bodyPr wrap="square">
            <a:spAutoFit/>
          </a:bodyPr>
          <a:lstStyle/>
          <a:p>
            <a:r>
              <a:rPr lang="es-MX" b="0" i="0" dirty="0">
                <a:solidFill>
                  <a:schemeClr val="bg1"/>
                </a:solidFill>
                <a:effectLst/>
              </a:rPr>
              <a:t>Pero, después de un cierto valor de tamaño de matriz de entrada, la búsqueda binaria definitivamente comenzará a tomar menos tiempo en comparación con la búsqueda lineal a pesar de que la búsqueda binaria se está ejecutando en una máquina lenta. La razón es que el orden de crecimiento de la búsqueda binaria con respecto al tamaño de entrada es logarítmico, mientras que el orden de crecimiento de la búsqueda lineal es lineal. Por lo tanto, las constantes dependientes de la máquina siempre se pueden ignorar después de un cierto valor de tamaño de entrada.</a:t>
            </a:r>
            <a:br>
              <a:rPr lang="es-MX" dirty="0">
                <a:solidFill>
                  <a:schemeClr val="bg1"/>
                </a:solidFill>
              </a:rPr>
            </a:br>
            <a:r>
              <a:rPr lang="es-MX" b="0" i="0" dirty="0">
                <a:solidFill>
                  <a:schemeClr val="bg1"/>
                </a:solidFill>
                <a:effectLst/>
              </a:rPr>
              <a:t>Aquí hay algunos tiempos de ejecución para este ejemplo: </a:t>
            </a:r>
            <a:br>
              <a:rPr lang="es-MX" b="0" i="0" dirty="0">
                <a:solidFill>
                  <a:schemeClr val="bg1"/>
                </a:solidFill>
                <a:effectLst/>
              </a:rPr>
            </a:br>
            <a:r>
              <a:rPr lang="es-MX" b="0" i="0" dirty="0">
                <a:solidFill>
                  <a:schemeClr val="bg1"/>
                </a:solidFill>
                <a:effectLst/>
              </a:rPr>
              <a:t>Tiempo </a:t>
            </a:r>
            <a:r>
              <a:rPr lang="es-MX" b="0" i="0" dirty="0">
                <a:solidFill>
                  <a:schemeClr val="accent1">
                    <a:lumMod val="60000"/>
                    <a:lumOff val="40000"/>
                  </a:schemeClr>
                </a:solidFill>
                <a:effectLst/>
              </a:rPr>
              <a:t>de </a:t>
            </a:r>
            <a:r>
              <a:rPr lang="es-MX" b="1" i="0" dirty="0">
                <a:solidFill>
                  <a:schemeClr val="accent1">
                    <a:lumMod val="60000"/>
                    <a:lumOff val="40000"/>
                  </a:schemeClr>
                </a:solidFill>
                <a:effectLst/>
              </a:rPr>
              <a:t>ejecución de la búsqueda lineal en segundos en A:</a:t>
            </a:r>
            <a:r>
              <a:rPr lang="es-MX" b="0" i="0" dirty="0">
                <a:solidFill>
                  <a:schemeClr val="accent1">
                    <a:lumMod val="60000"/>
                    <a:lumOff val="40000"/>
                  </a:schemeClr>
                </a:solidFill>
                <a:effectLst/>
              </a:rPr>
              <a:t>0.2 * </a:t>
            </a:r>
            <a:r>
              <a:rPr lang="es-MX" b="1" i="0" dirty="0">
                <a:solidFill>
                  <a:schemeClr val="accent1">
                    <a:lumMod val="60000"/>
                    <a:lumOff val="40000"/>
                  </a:schemeClr>
                </a:solidFill>
                <a:effectLst/>
              </a:rPr>
              <a:t>n</a:t>
            </a:r>
            <a:r>
              <a:rPr lang="es-MX" b="0" i="0" dirty="0">
                <a:solidFill>
                  <a:schemeClr val="accent1">
                    <a:lumMod val="60000"/>
                    <a:lumOff val="40000"/>
                  </a:schemeClr>
                </a:solidFill>
                <a:effectLst/>
              </a:rPr>
              <a:t> </a:t>
            </a:r>
            <a:br>
              <a:rPr lang="es-MX" b="0" i="0" dirty="0">
                <a:solidFill>
                  <a:schemeClr val="bg1"/>
                </a:solidFill>
                <a:effectLst/>
              </a:rPr>
            </a:br>
            <a:r>
              <a:rPr lang="es-MX" b="0" i="0" dirty="0">
                <a:solidFill>
                  <a:schemeClr val="bg1"/>
                </a:solidFill>
                <a:effectLst/>
              </a:rPr>
              <a:t>Tiempo de </a:t>
            </a:r>
            <a:r>
              <a:rPr lang="es-MX" b="1" i="0" dirty="0">
                <a:solidFill>
                  <a:schemeClr val="accent1">
                    <a:lumMod val="60000"/>
                    <a:lumOff val="40000"/>
                  </a:schemeClr>
                </a:solidFill>
                <a:effectLst/>
              </a:rPr>
              <a:t>ejecución de la búsqueda binaria  en segundos en B:</a:t>
            </a:r>
            <a:r>
              <a:rPr lang="es-MX" b="0" i="0" dirty="0">
                <a:solidFill>
                  <a:schemeClr val="accent1">
                    <a:lumMod val="60000"/>
                    <a:lumOff val="40000"/>
                  </a:schemeClr>
                </a:solidFill>
                <a:effectLst/>
              </a:rPr>
              <a:t>1000 * </a:t>
            </a:r>
            <a:r>
              <a:rPr lang="es-MX" b="1" i="0" dirty="0">
                <a:solidFill>
                  <a:schemeClr val="accent1">
                    <a:lumMod val="60000"/>
                    <a:lumOff val="40000"/>
                  </a:schemeClr>
                </a:solidFill>
                <a:effectLst/>
              </a:rPr>
              <a:t>log(n)</a:t>
            </a:r>
            <a:endParaRPr lang="es-AR" b="1" dirty="0">
              <a:solidFill>
                <a:schemeClr val="accent1">
                  <a:lumMod val="60000"/>
                  <a:lumOff val="40000"/>
                </a:schemeClr>
              </a:solidFill>
            </a:endParaRPr>
          </a:p>
        </p:txBody>
      </p:sp>
      <p:sp>
        <p:nvSpPr>
          <p:cNvPr id="7" name="Rectangle 1">
            <a:extLst>
              <a:ext uri="{FF2B5EF4-FFF2-40B4-BE49-F238E27FC236}">
                <a16:creationId xmlns:a16="http://schemas.microsoft.com/office/drawing/2014/main" id="{432DEEAB-96E1-4FDF-B861-B520D468579D}"/>
              </a:ext>
            </a:extLst>
          </p:cNvPr>
          <p:cNvSpPr>
            <a:spLocks noChangeArrowheads="1"/>
          </p:cNvSpPr>
          <p:nvPr/>
        </p:nvSpPr>
        <p:spPr bwMode="auto">
          <a:xfrm>
            <a:off x="459544" y="4348022"/>
            <a:ext cx="5650992"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s-AR" altLang="es-AR" sz="1600" b="0" i="0" u="none" strike="noStrike" cap="none" normalizeH="0" baseline="0" dirty="0">
                <a:ln>
                  <a:noFill/>
                </a:ln>
                <a:solidFill>
                  <a:srgbClr val="59CEC4"/>
                </a:solidFill>
                <a:effectLst/>
              </a:rPr>
              <a:t>|n               | Running time </a:t>
            </a:r>
            <a:r>
              <a:rPr kumimoji="0" lang="es-AR" altLang="es-AR" sz="1600" b="0" i="0" u="none" strike="noStrike" cap="none" normalizeH="0" baseline="0" dirty="0" err="1">
                <a:ln>
                  <a:noFill/>
                </a:ln>
                <a:solidFill>
                  <a:srgbClr val="59CEC4"/>
                </a:solidFill>
                <a:effectLst/>
              </a:rPr>
              <a:t>on</a:t>
            </a:r>
            <a:r>
              <a:rPr kumimoji="0" lang="es-AR" altLang="es-AR" sz="1600" b="0" i="0" u="none" strike="noStrike" cap="none" normalizeH="0" baseline="0" dirty="0">
                <a:ln>
                  <a:noFill/>
                </a:ln>
                <a:solidFill>
                  <a:srgbClr val="59CEC4"/>
                </a:solidFill>
                <a:effectLst/>
              </a:rPr>
              <a:t> A </a:t>
            </a:r>
            <a:r>
              <a:rPr lang="es-AR" altLang="es-AR" sz="1600" dirty="0">
                <a:solidFill>
                  <a:srgbClr val="59CEC4"/>
                </a:solidFill>
              </a:rPr>
              <a:t>| </a:t>
            </a:r>
            <a:r>
              <a:rPr kumimoji="0" lang="es-AR" altLang="es-AR" sz="1600" b="0" i="0" u="none" strike="noStrike" cap="none" normalizeH="0" baseline="0" dirty="0">
                <a:ln>
                  <a:noFill/>
                </a:ln>
                <a:solidFill>
                  <a:srgbClr val="59CEC4"/>
                </a:solidFill>
                <a:effectLst/>
              </a:rPr>
              <a:t>Running time </a:t>
            </a:r>
            <a:r>
              <a:rPr kumimoji="0" lang="es-AR" altLang="es-AR" sz="1600" b="0" i="0" u="none" strike="noStrike" cap="none" normalizeH="0" baseline="0" dirty="0" err="1">
                <a:ln>
                  <a:noFill/>
                </a:ln>
                <a:solidFill>
                  <a:srgbClr val="59CEC4"/>
                </a:solidFill>
                <a:effectLst/>
              </a:rPr>
              <a:t>on</a:t>
            </a:r>
            <a:r>
              <a:rPr kumimoji="0" lang="es-AR" altLang="es-AR" sz="1600" b="0" i="0" u="none" strike="noStrike" cap="none" normalizeH="0" baseline="0" dirty="0">
                <a:ln>
                  <a:noFill/>
                </a:ln>
                <a:solidFill>
                  <a:srgbClr val="59CEC4"/>
                </a:solidFill>
                <a:effectLst/>
              </a:rPr>
              <a:t> B   | </a:t>
            </a:r>
            <a:br>
              <a:rPr kumimoji="0" lang="es-AR" altLang="es-AR" sz="1600" b="0" i="0" u="none" strike="noStrike" cap="none" normalizeH="0" baseline="0" dirty="0">
                <a:ln>
                  <a:noFill/>
                </a:ln>
                <a:solidFill>
                  <a:srgbClr val="59CEC4"/>
                </a:solidFill>
                <a:effectLst/>
              </a:rPr>
            </a:br>
            <a:r>
              <a:rPr lang="es-AR" altLang="es-AR" sz="1600" dirty="0">
                <a:solidFill>
                  <a:srgbClr val="59CEC4"/>
                </a:solidFill>
              </a:rPr>
              <a:t>| 10            </a:t>
            </a:r>
            <a:r>
              <a:rPr kumimoji="0" lang="es-AR" altLang="es-AR" sz="1600" b="0" i="0" u="none" strike="noStrike" cap="none" normalizeH="0" baseline="0" dirty="0">
                <a:ln>
                  <a:noFill/>
                </a:ln>
                <a:solidFill>
                  <a:srgbClr val="59CEC4"/>
                </a:solidFill>
                <a:effectLst/>
              </a:rPr>
              <a:t>| 2 </a:t>
            </a:r>
            <a:r>
              <a:rPr kumimoji="0" lang="es-AR" altLang="es-AR" sz="1600" b="0" i="0" u="none" strike="noStrike" cap="none" normalizeH="0" baseline="0" dirty="0" err="1">
                <a:ln>
                  <a:noFill/>
                </a:ln>
                <a:solidFill>
                  <a:srgbClr val="59CEC4"/>
                </a:solidFill>
                <a:effectLst/>
              </a:rPr>
              <a:t>sec</a:t>
            </a:r>
            <a:r>
              <a:rPr kumimoji="0" lang="es-AR" altLang="es-AR" sz="1600" b="0" i="0" u="none" strike="noStrike" cap="none" normalizeH="0" baseline="0" dirty="0">
                <a:ln>
                  <a:noFill/>
                </a:ln>
                <a:solidFill>
                  <a:srgbClr val="59CEC4"/>
                </a:solidFill>
                <a:effectLst/>
              </a:rPr>
              <a:t>                         </a:t>
            </a:r>
            <a:r>
              <a:rPr lang="es-AR" altLang="es-AR" sz="1600" dirty="0">
                <a:solidFill>
                  <a:srgbClr val="59CEC4"/>
                </a:solidFill>
              </a:rPr>
              <a:t>|  </a:t>
            </a:r>
            <a:r>
              <a:rPr kumimoji="0" lang="es-AR" altLang="es-AR" sz="1600" b="0" i="0" u="none" strike="noStrike" cap="none" normalizeH="0" baseline="0" dirty="0">
                <a:ln>
                  <a:noFill/>
                </a:ln>
                <a:solidFill>
                  <a:srgbClr val="59CEC4"/>
                </a:solidFill>
                <a:effectLst/>
              </a:rPr>
              <a:t>~ 1 h                          |</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rgbClr val="59CEC4"/>
                </a:solidFill>
                <a:effectLst/>
              </a:rPr>
              <a:t>|100           | 20 </a:t>
            </a:r>
            <a:r>
              <a:rPr kumimoji="0" lang="es-AR" altLang="es-AR" sz="1600" b="0" i="0" u="none" strike="noStrike" cap="none" normalizeH="0" baseline="0" dirty="0" err="1">
                <a:ln>
                  <a:noFill/>
                </a:ln>
                <a:solidFill>
                  <a:srgbClr val="59CEC4"/>
                </a:solidFill>
                <a:effectLst/>
              </a:rPr>
              <a:t>sec</a:t>
            </a:r>
            <a:r>
              <a:rPr kumimoji="0" lang="es-AR" altLang="es-AR" sz="1600" b="0" i="0" u="none" strike="noStrike" cap="none" normalizeH="0" baseline="0" dirty="0">
                <a:ln>
                  <a:noFill/>
                </a:ln>
                <a:solidFill>
                  <a:srgbClr val="59CEC4"/>
                </a:solidFill>
                <a:effectLst/>
              </a:rPr>
              <a:t>                       | ~ 1.8 h                       | </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rgbClr val="59CEC4"/>
                </a:solidFill>
                <a:effectLst/>
              </a:rPr>
              <a:t>|10^6         | ~ 55.5 h                    | ~ 5.5 h                       | </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rgbClr val="59CEC4"/>
                </a:solidFill>
                <a:effectLst/>
              </a:rPr>
              <a:t>| 10^9        | ~ 6.3 </a:t>
            </a:r>
            <a:r>
              <a:rPr kumimoji="0" lang="es-AR" altLang="es-AR" sz="1600" b="0" i="0" u="none" strike="noStrike" cap="none" normalizeH="0" baseline="0" dirty="0" err="1">
                <a:ln>
                  <a:noFill/>
                </a:ln>
                <a:solidFill>
                  <a:srgbClr val="59CEC4"/>
                </a:solidFill>
                <a:effectLst/>
              </a:rPr>
              <a:t>years</a:t>
            </a:r>
            <a:r>
              <a:rPr kumimoji="0" lang="es-AR" altLang="es-AR" sz="1600" b="0" i="0" u="none" strike="noStrike" cap="none" normalizeH="0" baseline="0" dirty="0">
                <a:ln>
                  <a:noFill/>
                </a:ln>
                <a:solidFill>
                  <a:srgbClr val="59CEC4"/>
                </a:solidFill>
                <a:effectLst/>
              </a:rPr>
              <a:t>               | ~ 8.3 h                       | </a:t>
            </a:r>
            <a:endParaRPr kumimoji="0" lang="es-AR" altLang="es-AR" sz="2800" b="0" i="0" u="none" strike="noStrike" cap="none" normalizeH="0" baseline="0" dirty="0">
              <a:ln>
                <a:noFill/>
              </a:ln>
              <a:solidFill>
                <a:srgbClr val="59CEC4"/>
              </a:solidFill>
              <a:effectLst/>
            </a:endParaRPr>
          </a:p>
        </p:txBody>
      </p:sp>
      <p:pic>
        <p:nvPicPr>
          <p:cNvPr id="3" name="Imagen 2">
            <a:extLst>
              <a:ext uri="{FF2B5EF4-FFF2-40B4-BE49-F238E27FC236}">
                <a16:creationId xmlns:a16="http://schemas.microsoft.com/office/drawing/2014/main" id="{03757775-9E84-36B4-3338-6122CDF45D88}"/>
              </a:ext>
            </a:extLst>
          </p:cNvPr>
          <p:cNvPicPr>
            <a:picLocks noChangeAspect="1"/>
          </p:cNvPicPr>
          <p:nvPr/>
        </p:nvPicPr>
        <p:blipFill>
          <a:blip r:embed="rId2"/>
          <a:stretch>
            <a:fillRect/>
          </a:stretch>
        </p:blipFill>
        <p:spPr>
          <a:xfrm>
            <a:off x="5940668" y="3402839"/>
            <a:ext cx="5895278" cy="3121472"/>
          </a:xfrm>
          <a:prstGeom prst="rect">
            <a:avLst/>
          </a:prstGeom>
        </p:spPr>
      </p:pic>
    </p:spTree>
    <p:extLst>
      <p:ext uri="{BB962C8B-B14F-4D97-AF65-F5344CB8AC3E}">
        <p14:creationId xmlns:p14="http://schemas.microsoft.com/office/powerpoint/2010/main" val="364817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E66879D2-09FD-40CC-A9ED-06F41CD030D9}"/>
              </a:ext>
            </a:extLst>
          </p:cNvPr>
          <p:cNvSpPr txBox="1"/>
          <p:nvPr/>
        </p:nvSpPr>
        <p:spPr>
          <a:xfrm>
            <a:off x="562356" y="271558"/>
            <a:ext cx="8069580" cy="978729"/>
          </a:xfrm>
          <a:prstGeom prst="rect">
            <a:avLst/>
          </a:prstGeom>
        </p:spPr>
        <p:txBody>
          <a:bodyPr vert="horz" lIns="91440" tIns="45720" rIns="91440" bIns="45720" rtlCol="0" anchor="ctr">
            <a:normAutofit/>
          </a:bodyPr>
          <a:lstStyle>
            <a:lvl1pPr>
              <a:lnSpc>
                <a:spcPct val="90000"/>
              </a:lnSpc>
              <a:spcBef>
                <a:spcPct val="0"/>
              </a:spcBef>
              <a:buNone/>
              <a:defRPr sz="3200" b="1" i="1">
                <a:solidFill>
                  <a:schemeClr val="bg1"/>
                </a:solidFill>
                <a:effectLst/>
                <a:latin typeface="+mj-lt"/>
                <a:ea typeface="+mj-ea"/>
                <a:cs typeface="+mj-cs"/>
              </a:defRPr>
            </a:lvl1pPr>
          </a:lstStyle>
          <a:p>
            <a:r>
              <a:rPr lang="es-MX" dirty="0"/>
              <a:t>¿El análisis asintótico siempre funciona?</a:t>
            </a:r>
            <a:endParaRPr lang="es-AR" dirty="0"/>
          </a:p>
        </p:txBody>
      </p:sp>
      <p:sp>
        <p:nvSpPr>
          <p:cNvPr id="7" name="CuadroTexto 6">
            <a:extLst>
              <a:ext uri="{FF2B5EF4-FFF2-40B4-BE49-F238E27FC236}">
                <a16:creationId xmlns:a16="http://schemas.microsoft.com/office/drawing/2014/main" id="{8A7C5082-DD76-412B-85A9-53EB548E2FFB}"/>
              </a:ext>
            </a:extLst>
          </p:cNvPr>
          <p:cNvSpPr txBox="1"/>
          <p:nvPr/>
        </p:nvSpPr>
        <p:spPr>
          <a:xfrm>
            <a:off x="276313" y="1922350"/>
            <a:ext cx="6204204" cy="4247317"/>
          </a:xfrm>
          <a:prstGeom prst="rect">
            <a:avLst/>
          </a:prstGeom>
          <a:noFill/>
        </p:spPr>
        <p:txBody>
          <a:bodyPr wrap="square">
            <a:spAutoFit/>
          </a:bodyPr>
          <a:lstStyle/>
          <a:p>
            <a:r>
              <a:rPr lang="es-MX" b="0" i="0" dirty="0">
                <a:solidFill>
                  <a:schemeClr val="bg1"/>
                </a:solidFill>
                <a:effectLst/>
              </a:rPr>
              <a:t>El análisis asintótico no es perfecto, pero esa es la mejor manera disponible para analizar algoritmos. </a:t>
            </a:r>
            <a:br>
              <a:rPr lang="es-MX" b="0" i="0" dirty="0">
                <a:solidFill>
                  <a:schemeClr val="bg1"/>
                </a:solidFill>
                <a:effectLst/>
              </a:rPr>
            </a:br>
            <a:r>
              <a:rPr lang="es-MX" b="0" i="0" dirty="0">
                <a:solidFill>
                  <a:schemeClr val="bg1"/>
                </a:solidFill>
                <a:effectLst/>
              </a:rPr>
              <a:t>Por ejemplo, supongamos que hay dos algoritmos de clasificación que toman 1000nLog(n) y 2nLog(n) tiempo respectivamente en una máquina. Ambos algoritmos son asintóticamente iguales (el orden de crecimiento es </a:t>
            </a:r>
            <a:r>
              <a:rPr lang="es-MX" b="0" i="0" dirty="0" err="1">
                <a:solidFill>
                  <a:schemeClr val="bg1"/>
                </a:solidFill>
                <a:effectLst/>
              </a:rPr>
              <a:t>nLog</a:t>
            </a:r>
            <a:r>
              <a:rPr lang="es-MX" b="0" i="0" dirty="0">
                <a:solidFill>
                  <a:schemeClr val="bg1"/>
                </a:solidFill>
                <a:effectLst/>
              </a:rPr>
              <a:t>(n). Por lo tanto, con el análisis asintótico, no podemos juzgar cuál es mejor, ya que ignoramos las constantes en el análisis asintótico.</a:t>
            </a:r>
            <a:br>
              <a:rPr lang="es-MX" dirty="0">
                <a:solidFill>
                  <a:schemeClr val="bg1"/>
                </a:solidFill>
              </a:rPr>
            </a:br>
            <a:r>
              <a:rPr lang="es-MX" b="0" i="0" dirty="0">
                <a:solidFill>
                  <a:schemeClr val="bg1"/>
                </a:solidFill>
                <a:effectLst/>
              </a:rPr>
              <a:t>Además, en el análisis asintótico, siempre hablamos de tamaños de entrada mayores que un valor constante. Es posible que esas grandes entradas nunca se le den a su software y un algoritmo que es asintóticamente más lento, siempre funciona mejor para su situación particular. </a:t>
            </a:r>
            <a:r>
              <a:rPr lang="es-MX" b="0" i="1" dirty="0">
                <a:solidFill>
                  <a:schemeClr val="accent1">
                    <a:lumMod val="60000"/>
                    <a:lumOff val="40000"/>
                  </a:schemeClr>
                </a:solidFill>
                <a:effectLst/>
              </a:rPr>
              <a:t>Por lo tanto, puede terminar eligiendo un algoritmo que sea asintóticamente más lento pero más rápido para su software.</a:t>
            </a:r>
            <a:endParaRPr lang="es-AR" i="1" dirty="0">
              <a:solidFill>
                <a:schemeClr val="accent1">
                  <a:lumMod val="60000"/>
                  <a:lumOff val="40000"/>
                </a:schemeClr>
              </a:solidFill>
            </a:endParaRPr>
          </a:p>
        </p:txBody>
      </p:sp>
      <p:pic>
        <p:nvPicPr>
          <p:cNvPr id="8" name="Imagen 7">
            <a:extLst>
              <a:ext uri="{FF2B5EF4-FFF2-40B4-BE49-F238E27FC236}">
                <a16:creationId xmlns:a16="http://schemas.microsoft.com/office/drawing/2014/main" id="{15BCB73D-63B2-2A06-FB61-976F08F5EE48}"/>
              </a:ext>
            </a:extLst>
          </p:cNvPr>
          <p:cNvPicPr>
            <a:picLocks noChangeAspect="1"/>
          </p:cNvPicPr>
          <p:nvPr/>
        </p:nvPicPr>
        <p:blipFill>
          <a:blip r:embed="rId2"/>
          <a:stretch>
            <a:fillRect/>
          </a:stretch>
        </p:blipFill>
        <p:spPr>
          <a:xfrm>
            <a:off x="6865385" y="2282100"/>
            <a:ext cx="5050302" cy="3069153"/>
          </a:xfrm>
          <a:prstGeom prst="rect">
            <a:avLst/>
          </a:prstGeom>
        </p:spPr>
      </p:pic>
    </p:spTree>
    <p:extLst>
      <p:ext uri="{BB962C8B-B14F-4D97-AF65-F5344CB8AC3E}">
        <p14:creationId xmlns:p14="http://schemas.microsoft.com/office/powerpoint/2010/main" val="2492841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70C2F71-4813-4CD6-A7AF-17BB48EE9258}"/>
              </a:ext>
            </a:extLst>
          </p:cNvPr>
          <p:cNvSpPr txBox="1"/>
          <p:nvPr/>
        </p:nvSpPr>
        <p:spPr>
          <a:xfrm>
            <a:off x="1952644" y="2506502"/>
            <a:ext cx="9982681" cy="1446550"/>
          </a:xfrm>
          <a:prstGeom prst="rect">
            <a:avLst/>
          </a:prstGeom>
          <a:noFill/>
        </p:spPr>
        <p:txBody>
          <a:bodyPr wrap="square">
            <a:spAutoFit/>
          </a:bodyPr>
          <a:lstStyle/>
          <a:p>
            <a:pPr algn="l" fontAlgn="base"/>
            <a:r>
              <a:rPr lang="es-MX" sz="4400" b="1" i="0" dirty="0">
                <a:solidFill>
                  <a:schemeClr val="bg1"/>
                </a:solidFill>
                <a:effectLst/>
                <a:latin typeface="+mj-lt"/>
              </a:rPr>
              <a:t>Análisis de algoritmos | Ponderación </a:t>
            </a:r>
            <a:br>
              <a:rPr lang="es-MX" sz="4400" b="1" i="0" dirty="0">
                <a:solidFill>
                  <a:schemeClr val="bg1"/>
                </a:solidFill>
                <a:effectLst/>
                <a:latin typeface="+mj-lt"/>
              </a:rPr>
            </a:br>
            <a:r>
              <a:rPr lang="es-MX" sz="4400" b="1" i="0" dirty="0">
                <a:solidFill>
                  <a:schemeClr val="bg1"/>
                </a:solidFill>
                <a:effectLst/>
                <a:latin typeface="+mj-lt"/>
              </a:rPr>
              <a:t>2 (Peor, Promedio y Mejores Casos)</a:t>
            </a:r>
          </a:p>
        </p:txBody>
      </p:sp>
      <p:sp>
        <p:nvSpPr>
          <p:cNvPr id="2" name="CuadroTexto 1">
            <a:extLst>
              <a:ext uri="{FF2B5EF4-FFF2-40B4-BE49-F238E27FC236}">
                <a16:creationId xmlns:a16="http://schemas.microsoft.com/office/drawing/2014/main" id="{E4EB3B82-3CAB-BB23-3977-EE5E4EF638E4}"/>
              </a:ext>
            </a:extLst>
          </p:cNvPr>
          <p:cNvSpPr txBox="1"/>
          <p:nvPr/>
        </p:nvSpPr>
        <p:spPr>
          <a:xfrm>
            <a:off x="7646504" y="4081669"/>
            <a:ext cx="3787447" cy="369332"/>
          </a:xfrm>
          <a:prstGeom prst="rect">
            <a:avLst/>
          </a:prstGeom>
          <a:noFill/>
        </p:spPr>
        <p:txBody>
          <a:bodyPr wrap="none" rtlCol="0">
            <a:spAutoFit/>
          </a:bodyPr>
          <a:lstStyle/>
          <a:p>
            <a:r>
              <a:rPr lang="es-MX" dirty="0">
                <a:solidFill>
                  <a:schemeClr val="accent1">
                    <a:lumMod val="60000"/>
                    <a:lumOff val="40000"/>
                  </a:schemeClr>
                </a:solidFill>
              </a:rPr>
              <a:t>Aproximación Metodológica por Casos</a:t>
            </a:r>
            <a:endParaRPr lang="es-AR" dirty="0">
              <a:solidFill>
                <a:schemeClr val="accent1">
                  <a:lumMod val="60000"/>
                  <a:lumOff val="40000"/>
                </a:schemeClr>
              </a:solidFill>
            </a:endParaRPr>
          </a:p>
        </p:txBody>
      </p:sp>
      <p:cxnSp>
        <p:nvCxnSpPr>
          <p:cNvPr id="4" name="Conector recto 3">
            <a:extLst>
              <a:ext uri="{FF2B5EF4-FFF2-40B4-BE49-F238E27FC236}">
                <a16:creationId xmlns:a16="http://schemas.microsoft.com/office/drawing/2014/main" id="{D2A404A4-CBDF-CD3C-0426-ABE8254C9EB6}"/>
              </a:ext>
            </a:extLst>
          </p:cNvPr>
          <p:cNvCxnSpPr/>
          <p:nvPr/>
        </p:nvCxnSpPr>
        <p:spPr>
          <a:xfrm flipH="1">
            <a:off x="6268278" y="4045816"/>
            <a:ext cx="592372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945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EA3952C2-086A-46A7-952C-29E94C57E1A8}"/>
              </a:ext>
            </a:extLst>
          </p:cNvPr>
          <p:cNvSpPr txBox="1"/>
          <p:nvPr/>
        </p:nvSpPr>
        <p:spPr>
          <a:xfrm>
            <a:off x="129540" y="150430"/>
            <a:ext cx="11562588" cy="978729"/>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MX" dirty="0"/>
              <a:t>Análisis de algoritmos | Conjunto 2 </a:t>
            </a:r>
            <a:br>
              <a:rPr lang="es-MX" dirty="0"/>
            </a:br>
            <a:r>
              <a:rPr lang="es-MX" sz="2800" b="0" dirty="0"/>
              <a:t>(Peor, Promedio y Mejores Casos)</a:t>
            </a:r>
            <a:endParaRPr lang="es-MX" b="0" dirty="0"/>
          </a:p>
        </p:txBody>
      </p:sp>
      <p:sp>
        <p:nvSpPr>
          <p:cNvPr id="7" name="CuadroTexto 6">
            <a:extLst>
              <a:ext uri="{FF2B5EF4-FFF2-40B4-BE49-F238E27FC236}">
                <a16:creationId xmlns:a16="http://schemas.microsoft.com/office/drawing/2014/main" id="{B82C5E17-1CB2-4E6A-810A-F209B6BDC4AA}"/>
              </a:ext>
            </a:extLst>
          </p:cNvPr>
          <p:cNvSpPr txBox="1"/>
          <p:nvPr/>
        </p:nvSpPr>
        <p:spPr>
          <a:xfrm>
            <a:off x="649224" y="1508182"/>
            <a:ext cx="3698748" cy="4801314"/>
          </a:xfrm>
          <a:prstGeom prst="rect">
            <a:avLst/>
          </a:prstGeom>
          <a:noFill/>
        </p:spPr>
        <p:txBody>
          <a:bodyPr wrap="square">
            <a:spAutoFit/>
          </a:bodyPr>
          <a:lstStyle/>
          <a:p>
            <a:r>
              <a:rPr lang="es-MX" b="0" i="0" dirty="0">
                <a:solidFill>
                  <a:schemeClr val="bg1"/>
                </a:solidFill>
                <a:effectLst/>
              </a:rPr>
              <a:t>El análisis asintótico supera los problemas de una  forma ingenua de analizar algoritmos. Ahora, tomaremos un ejemplo de Búsqueda Lineal y lo analizaremos utilizando el análisis Asintótico.</a:t>
            </a:r>
            <a:br>
              <a:rPr lang="es-MX" dirty="0">
                <a:solidFill>
                  <a:schemeClr val="bg1"/>
                </a:solidFill>
              </a:rPr>
            </a:br>
            <a:r>
              <a:rPr lang="es-MX" b="0" i="0" dirty="0">
                <a:solidFill>
                  <a:schemeClr val="bg1"/>
                </a:solidFill>
                <a:effectLst/>
              </a:rPr>
              <a:t>Podemos tener tres casos</a:t>
            </a:r>
            <a:br>
              <a:rPr lang="es-MX" dirty="0">
                <a:solidFill>
                  <a:schemeClr val="bg1"/>
                </a:solidFill>
              </a:rPr>
            </a:br>
            <a:r>
              <a:rPr lang="es-MX" b="0" i="0" dirty="0">
                <a:solidFill>
                  <a:schemeClr val="bg1"/>
                </a:solidFill>
                <a:effectLst/>
              </a:rPr>
              <a:t>para analizar un</a:t>
            </a:r>
            <a:br>
              <a:rPr lang="es-MX" dirty="0">
                <a:solidFill>
                  <a:schemeClr val="bg1"/>
                </a:solidFill>
              </a:rPr>
            </a:br>
            <a:r>
              <a:rPr lang="es-MX" b="0" i="0" dirty="0">
                <a:solidFill>
                  <a:schemeClr val="bg1"/>
                </a:solidFill>
                <a:effectLst/>
              </a:rPr>
              <a:t>algoritmo:</a:t>
            </a:r>
            <a:br>
              <a:rPr lang="es-MX" b="0" i="0" dirty="0">
                <a:solidFill>
                  <a:schemeClr val="bg1"/>
                </a:solidFill>
                <a:effectLst/>
              </a:rPr>
            </a:br>
            <a:endParaRPr lang="es-MX" b="0" i="0" dirty="0">
              <a:solidFill>
                <a:schemeClr val="bg1"/>
              </a:solidFill>
              <a:effectLst/>
            </a:endParaRPr>
          </a:p>
          <a:p>
            <a:r>
              <a:rPr lang="es-MX" b="0" i="0" dirty="0">
                <a:solidFill>
                  <a:schemeClr val="accent1">
                    <a:lumMod val="60000"/>
                    <a:lumOff val="40000"/>
                  </a:schemeClr>
                </a:solidFill>
                <a:effectLst/>
              </a:rPr>
              <a:t>1) El Peor Caso </a:t>
            </a:r>
          </a:p>
          <a:p>
            <a:r>
              <a:rPr lang="es-MX" b="0" i="0" dirty="0">
                <a:solidFill>
                  <a:schemeClr val="accent1">
                    <a:lumMod val="60000"/>
                    <a:lumOff val="40000"/>
                  </a:schemeClr>
                </a:solidFill>
                <a:effectLst/>
              </a:rPr>
              <a:t>2) Caso Promedio </a:t>
            </a:r>
          </a:p>
          <a:p>
            <a:r>
              <a:rPr lang="es-MX" b="0" i="0" dirty="0">
                <a:solidFill>
                  <a:schemeClr val="accent1">
                    <a:lumMod val="60000"/>
                    <a:lumOff val="40000"/>
                  </a:schemeClr>
                </a:solidFill>
                <a:effectLst/>
              </a:rPr>
              <a:t>3) Caso Mejor</a:t>
            </a:r>
            <a:br>
              <a:rPr lang="es-MX" b="0" i="0" dirty="0">
                <a:solidFill>
                  <a:schemeClr val="bg1"/>
                </a:solidFill>
                <a:effectLst/>
              </a:rPr>
            </a:br>
            <a:br>
              <a:rPr lang="es-MX" dirty="0">
                <a:solidFill>
                  <a:schemeClr val="bg1"/>
                </a:solidFill>
              </a:rPr>
            </a:br>
            <a:r>
              <a:rPr lang="es-MX" b="0" i="0" dirty="0">
                <a:solidFill>
                  <a:schemeClr val="bg1"/>
                </a:solidFill>
                <a:effectLst/>
              </a:rPr>
              <a:t>Consideremos la siguiente implementación de la Búsqueda Lineal.</a:t>
            </a:r>
            <a:endParaRPr lang="es-AR" dirty="0">
              <a:solidFill>
                <a:schemeClr val="bg1"/>
              </a:solidFill>
            </a:endParaRPr>
          </a:p>
        </p:txBody>
      </p:sp>
      <p:sp>
        <p:nvSpPr>
          <p:cNvPr id="9" name="CuadroTexto 8">
            <a:extLst>
              <a:ext uri="{FF2B5EF4-FFF2-40B4-BE49-F238E27FC236}">
                <a16:creationId xmlns:a16="http://schemas.microsoft.com/office/drawing/2014/main" id="{C8836E8B-E980-450E-9722-66065F482D24}"/>
              </a:ext>
            </a:extLst>
          </p:cNvPr>
          <p:cNvSpPr txBox="1"/>
          <p:nvPr/>
        </p:nvSpPr>
        <p:spPr>
          <a:xfrm>
            <a:off x="6996684" y="348323"/>
            <a:ext cx="4930140" cy="6340197"/>
          </a:xfrm>
          <a:prstGeom prst="rect">
            <a:avLst/>
          </a:prstGeom>
          <a:noFill/>
        </p:spPr>
        <p:txBody>
          <a:bodyPr wrap="square">
            <a:spAutoFit/>
          </a:bodyPr>
          <a:lstStyle/>
          <a:p>
            <a:r>
              <a:rPr lang="es-AR" sz="1400" b="0" dirty="0">
                <a:solidFill>
                  <a:srgbClr val="6A9955"/>
                </a:solidFill>
                <a:effectLst/>
                <a:latin typeface="Consolas" panose="020B0609020204030204" pitchFamily="49" charset="0"/>
              </a:rPr>
              <a:t>// C++ </a:t>
            </a:r>
            <a:r>
              <a:rPr lang="es-AR" sz="1400" b="0" dirty="0" err="1">
                <a:solidFill>
                  <a:srgbClr val="6A9955"/>
                </a:solidFill>
                <a:effectLst/>
                <a:latin typeface="Consolas" panose="020B0609020204030204" pitchFamily="49" charset="0"/>
              </a:rPr>
              <a:t>implementation</a:t>
            </a:r>
            <a:r>
              <a:rPr lang="es-AR" sz="1400" b="0" dirty="0">
                <a:solidFill>
                  <a:srgbClr val="6A9955"/>
                </a:solidFill>
                <a:effectLst/>
                <a:latin typeface="Consolas" panose="020B0609020204030204" pitchFamily="49" charset="0"/>
              </a:rPr>
              <a:t> </a:t>
            </a:r>
            <a:r>
              <a:rPr lang="es-AR" sz="1400" b="0" dirty="0" err="1">
                <a:solidFill>
                  <a:srgbClr val="6A9955"/>
                </a:solidFill>
                <a:effectLst/>
                <a:latin typeface="Consolas" panose="020B0609020204030204" pitchFamily="49" charset="0"/>
              </a:rPr>
              <a:t>of</a:t>
            </a:r>
            <a:r>
              <a:rPr lang="es-AR" sz="1400" b="0" dirty="0">
                <a:solidFill>
                  <a:srgbClr val="6A9955"/>
                </a:solidFill>
                <a:effectLst/>
                <a:latin typeface="Consolas" panose="020B0609020204030204" pitchFamily="49" charset="0"/>
              </a:rPr>
              <a:t> </a:t>
            </a:r>
            <a:r>
              <a:rPr lang="es-AR" sz="1400" b="0" dirty="0" err="1">
                <a:solidFill>
                  <a:srgbClr val="6A9955"/>
                </a:solidFill>
                <a:effectLst/>
                <a:latin typeface="Consolas" panose="020B0609020204030204" pitchFamily="49" charset="0"/>
              </a:rPr>
              <a:t>the</a:t>
            </a:r>
            <a:r>
              <a:rPr lang="es-AR" sz="1400" b="0" dirty="0">
                <a:solidFill>
                  <a:srgbClr val="6A9955"/>
                </a:solidFill>
                <a:effectLst/>
                <a:latin typeface="Consolas" panose="020B0609020204030204" pitchFamily="49" charset="0"/>
              </a:rPr>
              <a:t> </a:t>
            </a:r>
            <a:r>
              <a:rPr lang="es-AR" sz="1400" b="0" dirty="0" err="1">
                <a:solidFill>
                  <a:srgbClr val="6A9955"/>
                </a:solidFill>
                <a:effectLst/>
                <a:latin typeface="Consolas" panose="020B0609020204030204" pitchFamily="49" charset="0"/>
              </a:rPr>
              <a:t>approach</a:t>
            </a:r>
            <a:endParaRPr lang="es-AR" sz="1400" b="0" dirty="0">
              <a:solidFill>
                <a:srgbClr val="D4D4D4"/>
              </a:solidFill>
              <a:effectLst/>
              <a:latin typeface="Consolas" panose="020B0609020204030204" pitchFamily="49" charset="0"/>
            </a:endParaRPr>
          </a:p>
          <a:p>
            <a:r>
              <a:rPr lang="es-AR" sz="1400" b="0" dirty="0">
                <a:solidFill>
                  <a:srgbClr val="C586C0"/>
                </a:solidFill>
                <a:effectLst/>
                <a:latin typeface="Consolas" panose="020B0609020204030204" pitchFamily="49" charset="0"/>
              </a:rPr>
              <a:t>#include</a:t>
            </a:r>
            <a:r>
              <a:rPr lang="es-AR" sz="1400" b="0" dirty="0">
                <a:solidFill>
                  <a:srgbClr val="569CD6"/>
                </a:solidFill>
                <a:effectLst/>
                <a:latin typeface="Consolas" panose="020B0609020204030204" pitchFamily="49" charset="0"/>
              </a:rPr>
              <a:t> </a:t>
            </a:r>
            <a:r>
              <a:rPr lang="es-AR" sz="1400" b="0" dirty="0">
                <a:solidFill>
                  <a:srgbClr val="CE9178"/>
                </a:solidFill>
                <a:effectLst/>
                <a:latin typeface="Consolas" panose="020B0609020204030204" pitchFamily="49" charset="0"/>
              </a:rPr>
              <a:t>&lt;bits/</a:t>
            </a:r>
            <a:r>
              <a:rPr lang="es-AR" sz="1400" b="0" dirty="0" err="1">
                <a:solidFill>
                  <a:srgbClr val="CE9178"/>
                </a:solidFill>
                <a:effectLst/>
                <a:latin typeface="Consolas" panose="020B0609020204030204" pitchFamily="49" charset="0"/>
              </a:rPr>
              <a:t>stdc</a:t>
            </a:r>
            <a:r>
              <a:rPr lang="es-AR" sz="1400" b="0" dirty="0">
                <a:solidFill>
                  <a:srgbClr val="CE9178"/>
                </a:solidFill>
                <a:effectLst/>
                <a:latin typeface="Consolas" panose="020B0609020204030204" pitchFamily="49" charset="0"/>
              </a:rPr>
              <a:t>++.h&gt;</a:t>
            </a:r>
            <a:endParaRPr lang="es-AR" sz="1400" b="0" dirty="0">
              <a:solidFill>
                <a:srgbClr val="D4D4D4"/>
              </a:solidFill>
              <a:effectLst/>
              <a:latin typeface="Consolas" panose="020B0609020204030204" pitchFamily="49" charset="0"/>
            </a:endParaRPr>
          </a:p>
          <a:p>
            <a:r>
              <a:rPr lang="es-AR" sz="1400" b="0" dirty="0" err="1">
                <a:solidFill>
                  <a:srgbClr val="C586C0"/>
                </a:solidFill>
                <a:effectLst/>
                <a:latin typeface="Consolas" panose="020B0609020204030204" pitchFamily="49" charset="0"/>
              </a:rPr>
              <a:t>using</a:t>
            </a:r>
            <a:r>
              <a:rPr lang="es-AR" sz="1400" b="0" dirty="0">
                <a:solidFill>
                  <a:srgbClr val="D4D4D4"/>
                </a:solidFill>
                <a:effectLst/>
                <a:latin typeface="Consolas" panose="020B0609020204030204" pitchFamily="49" charset="0"/>
              </a:rPr>
              <a:t> </a:t>
            </a:r>
            <a:r>
              <a:rPr lang="es-AR" sz="1400" b="0" dirty="0" err="1">
                <a:solidFill>
                  <a:srgbClr val="569CD6"/>
                </a:solidFill>
                <a:effectLst/>
                <a:latin typeface="Consolas" panose="020B0609020204030204" pitchFamily="49" charset="0"/>
              </a:rPr>
              <a:t>namespace</a:t>
            </a:r>
            <a:r>
              <a:rPr lang="es-AR" sz="1400" b="0" dirty="0">
                <a:solidFill>
                  <a:srgbClr val="D4D4D4"/>
                </a:solidFill>
                <a:effectLst/>
                <a:latin typeface="Consolas" panose="020B0609020204030204" pitchFamily="49" charset="0"/>
              </a:rPr>
              <a:t> </a:t>
            </a:r>
            <a:r>
              <a:rPr lang="es-AR" sz="1400" b="0" dirty="0" err="1">
                <a:solidFill>
                  <a:srgbClr val="4EC9B0"/>
                </a:solidFill>
                <a:effectLst/>
                <a:latin typeface="Consolas" panose="020B0609020204030204" pitchFamily="49" charset="0"/>
              </a:rPr>
              <a:t>std</a:t>
            </a:r>
            <a:r>
              <a:rPr lang="es-AR" sz="1400" b="0" dirty="0">
                <a:solidFill>
                  <a:srgbClr val="D4D4D4"/>
                </a:solidFill>
                <a:effectLst/>
                <a:latin typeface="Consolas" panose="020B0609020204030204" pitchFamily="49" charset="0"/>
              </a:rPr>
              <a:t>;</a:t>
            </a:r>
          </a:p>
          <a:p>
            <a:br>
              <a:rPr lang="es-AR" sz="1400" b="0" dirty="0">
                <a:solidFill>
                  <a:srgbClr val="D4D4D4"/>
                </a:solidFill>
                <a:effectLst/>
                <a:latin typeface="Consolas" panose="020B0609020204030204" pitchFamily="49" charset="0"/>
              </a:rPr>
            </a:br>
            <a:r>
              <a:rPr lang="es-AR" sz="1400" b="0" dirty="0">
                <a:solidFill>
                  <a:srgbClr val="6A9955"/>
                </a:solidFill>
                <a:effectLst/>
                <a:latin typeface="Consolas" panose="020B0609020204030204" pitchFamily="49" charset="0"/>
              </a:rPr>
              <a:t>// </a:t>
            </a:r>
            <a:r>
              <a:rPr lang="es-AR" sz="1400" b="0" dirty="0" err="1">
                <a:solidFill>
                  <a:srgbClr val="6A9955"/>
                </a:solidFill>
                <a:effectLst/>
                <a:latin typeface="Consolas" panose="020B0609020204030204" pitchFamily="49" charset="0"/>
              </a:rPr>
              <a:t>Linearly</a:t>
            </a:r>
            <a:r>
              <a:rPr lang="es-AR" sz="1400" b="0" dirty="0">
                <a:solidFill>
                  <a:srgbClr val="6A9955"/>
                </a:solidFill>
                <a:effectLst/>
                <a:latin typeface="Consolas" panose="020B0609020204030204" pitchFamily="49" charset="0"/>
              </a:rPr>
              <a:t> </a:t>
            </a:r>
            <a:r>
              <a:rPr lang="es-AR" sz="1400" b="0" dirty="0" err="1">
                <a:solidFill>
                  <a:srgbClr val="6A9955"/>
                </a:solidFill>
                <a:effectLst/>
                <a:latin typeface="Consolas" panose="020B0609020204030204" pitchFamily="49" charset="0"/>
              </a:rPr>
              <a:t>search</a:t>
            </a:r>
            <a:r>
              <a:rPr lang="es-AR" sz="1400" b="0" dirty="0">
                <a:solidFill>
                  <a:srgbClr val="6A9955"/>
                </a:solidFill>
                <a:effectLst/>
                <a:latin typeface="Consolas" panose="020B0609020204030204" pitchFamily="49" charset="0"/>
              </a:rPr>
              <a:t> x in </a:t>
            </a:r>
            <a:r>
              <a:rPr lang="es-AR" sz="1400" b="0" dirty="0" err="1">
                <a:solidFill>
                  <a:srgbClr val="6A9955"/>
                </a:solidFill>
                <a:effectLst/>
                <a:latin typeface="Consolas" panose="020B0609020204030204" pitchFamily="49" charset="0"/>
              </a:rPr>
              <a:t>arr</a:t>
            </a:r>
            <a:r>
              <a:rPr lang="es-AR" sz="1400" b="0" dirty="0">
                <a:solidFill>
                  <a:srgbClr val="6A9955"/>
                </a:solidFill>
                <a:effectLst/>
                <a:latin typeface="Consolas" panose="020B0609020204030204" pitchFamily="49" charset="0"/>
              </a:rPr>
              <a:t>[].</a:t>
            </a:r>
            <a:endParaRPr lang="es-AR" sz="1400" b="0" dirty="0">
              <a:solidFill>
                <a:srgbClr val="D4D4D4"/>
              </a:solidFill>
              <a:effectLst/>
              <a:latin typeface="Consolas" panose="020B0609020204030204" pitchFamily="49" charset="0"/>
            </a:endParaRPr>
          </a:p>
          <a:p>
            <a:r>
              <a:rPr lang="es-AR" sz="1400" b="0" dirty="0">
                <a:solidFill>
                  <a:srgbClr val="6A9955"/>
                </a:solidFill>
                <a:effectLst/>
                <a:latin typeface="Consolas" panose="020B0609020204030204" pitchFamily="49" charset="0"/>
              </a:rPr>
              <a:t>// </a:t>
            </a:r>
            <a:r>
              <a:rPr lang="es-AR" sz="1400" b="0" dirty="0" err="1">
                <a:solidFill>
                  <a:srgbClr val="6A9955"/>
                </a:solidFill>
                <a:effectLst/>
                <a:latin typeface="Consolas" panose="020B0609020204030204" pitchFamily="49" charset="0"/>
              </a:rPr>
              <a:t>If</a:t>
            </a:r>
            <a:r>
              <a:rPr lang="es-AR" sz="1400" b="0" dirty="0">
                <a:solidFill>
                  <a:srgbClr val="6A9955"/>
                </a:solidFill>
                <a:effectLst/>
                <a:latin typeface="Consolas" panose="020B0609020204030204" pitchFamily="49" charset="0"/>
              </a:rPr>
              <a:t> x </a:t>
            </a:r>
            <a:r>
              <a:rPr lang="es-AR" sz="1400" b="0" dirty="0" err="1">
                <a:solidFill>
                  <a:srgbClr val="6A9955"/>
                </a:solidFill>
                <a:effectLst/>
                <a:latin typeface="Consolas" panose="020B0609020204030204" pitchFamily="49" charset="0"/>
              </a:rPr>
              <a:t>is</a:t>
            </a:r>
            <a:r>
              <a:rPr lang="es-AR" sz="1400" b="0" dirty="0">
                <a:solidFill>
                  <a:srgbClr val="6A9955"/>
                </a:solidFill>
                <a:effectLst/>
                <a:latin typeface="Consolas" panose="020B0609020204030204" pitchFamily="49" charset="0"/>
              </a:rPr>
              <a:t> </a:t>
            </a:r>
            <a:r>
              <a:rPr lang="es-AR" sz="1400" b="0" dirty="0" err="1">
                <a:solidFill>
                  <a:srgbClr val="6A9955"/>
                </a:solidFill>
                <a:effectLst/>
                <a:latin typeface="Consolas" panose="020B0609020204030204" pitchFamily="49" charset="0"/>
              </a:rPr>
              <a:t>present</a:t>
            </a:r>
            <a:r>
              <a:rPr lang="es-AR" sz="1400" b="0" dirty="0">
                <a:solidFill>
                  <a:srgbClr val="6A9955"/>
                </a:solidFill>
                <a:effectLst/>
                <a:latin typeface="Consolas" panose="020B0609020204030204" pitchFamily="49" charset="0"/>
              </a:rPr>
              <a:t> </a:t>
            </a:r>
            <a:r>
              <a:rPr lang="es-AR" sz="1400" b="0" dirty="0" err="1">
                <a:solidFill>
                  <a:srgbClr val="6A9955"/>
                </a:solidFill>
                <a:effectLst/>
                <a:latin typeface="Consolas" panose="020B0609020204030204" pitchFamily="49" charset="0"/>
              </a:rPr>
              <a:t>then</a:t>
            </a:r>
            <a:r>
              <a:rPr lang="es-AR" sz="1400" b="0" dirty="0">
                <a:solidFill>
                  <a:srgbClr val="6A9955"/>
                </a:solidFill>
                <a:effectLst/>
                <a:latin typeface="Consolas" panose="020B0609020204030204" pitchFamily="49" charset="0"/>
              </a:rPr>
              <a:t> </a:t>
            </a:r>
            <a:r>
              <a:rPr lang="es-AR" sz="1400" b="0" dirty="0" err="1">
                <a:solidFill>
                  <a:srgbClr val="6A9955"/>
                </a:solidFill>
                <a:effectLst/>
                <a:latin typeface="Consolas" panose="020B0609020204030204" pitchFamily="49" charset="0"/>
              </a:rPr>
              <a:t>return</a:t>
            </a:r>
            <a:r>
              <a:rPr lang="es-AR" sz="1400" b="0" dirty="0">
                <a:solidFill>
                  <a:srgbClr val="6A9955"/>
                </a:solidFill>
                <a:effectLst/>
                <a:latin typeface="Consolas" panose="020B0609020204030204" pitchFamily="49" charset="0"/>
              </a:rPr>
              <a:t> </a:t>
            </a:r>
            <a:r>
              <a:rPr lang="es-AR" sz="1400" b="0" dirty="0" err="1">
                <a:solidFill>
                  <a:srgbClr val="6A9955"/>
                </a:solidFill>
                <a:effectLst/>
                <a:latin typeface="Consolas" panose="020B0609020204030204" pitchFamily="49" charset="0"/>
              </a:rPr>
              <a:t>the</a:t>
            </a:r>
            <a:r>
              <a:rPr lang="es-AR" sz="1400" b="0" dirty="0">
                <a:solidFill>
                  <a:srgbClr val="6A9955"/>
                </a:solidFill>
                <a:effectLst/>
                <a:latin typeface="Consolas" panose="020B0609020204030204" pitchFamily="49" charset="0"/>
              </a:rPr>
              <a:t> </a:t>
            </a:r>
            <a:r>
              <a:rPr lang="es-AR" sz="1400" b="0" dirty="0" err="1">
                <a:solidFill>
                  <a:srgbClr val="6A9955"/>
                </a:solidFill>
                <a:effectLst/>
                <a:latin typeface="Consolas" panose="020B0609020204030204" pitchFamily="49" charset="0"/>
              </a:rPr>
              <a:t>index</a:t>
            </a:r>
            <a:r>
              <a:rPr lang="es-AR" sz="1400" b="0" dirty="0">
                <a:solidFill>
                  <a:srgbClr val="6A9955"/>
                </a:solidFill>
                <a:effectLst/>
                <a:latin typeface="Consolas" panose="020B0609020204030204" pitchFamily="49" charset="0"/>
              </a:rPr>
              <a:t>,</a:t>
            </a:r>
            <a:endParaRPr lang="es-AR" sz="1400" b="0" dirty="0">
              <a:solidFill>
                <a:srgbClr val="D4D4D4"/>
              </a:solidFill>
              <a:effectLst/>
              <a:latin typeface="Consolas" panose="020B0609020204030204" pitchFamily="49" charset="0"/>
            </a:endParaRPr>
          </a:p>
          <a:p>
            <a:r>
              <a:rPr lang="es-AR" sz="1400" b="0" dirty="0">
                <a:solidFill>
                  <a:srgbClr val="6A9955"/>
                </a:solidFill>
                <a:effectLst/>
                <a:latin typeface="Consolas" panose="020B0609020204030204" pitchFamily="49" charset="0"/>
              </a:rPr>
              <a:t>// </a:t>
            </a:r>
            <a:r>
              <a:rPr lang="es-AR" sz="1400" b="0" dirty="0" err="1">
                <a:solidFill>
                  <a:srgbClr val="6A9955"/>
                </a:solidFill>
                <a:effectLst/>
                <a:latin typeface="Consolas" panose="020B0609020204030204" pitchFamily="49" charset="0"/>
              </a:rPr>
              <a:t>otherwise</a:t>
            </a:r>
            <a:r>
              <a:rPr lang="es-AR" sz="1400" b="0" dirty="0">
                <a:solidFill>
                  <a:srgbClr val="6A9955"/>
                </a:solidFill>
                <a:effectLst/>
                <a:latin typeface="Consolas" panose="020B0609020204030204" pitchFamily="49" charset="0"/>
              </a:rPr>
              <a:t> </a:t>
            </a:r>
            <a:r>
              <a:rPr lang="es-AR" sz="1400" b="0" dirty="0" err="1">
                <a:solidFill>
                  <a:srgbClr val="6A9955"/>
                </a:solidFill>
                <a:effectLst/>
                <a:latin typeface="Consolas" panose="020B0609020204030204" pitchFamily="49" charset="0"/>
              </a:rPr>
              <a:t>return</a:t>
            </a:r>
            <a:r>
              <a:rPr lang="es-AR" sz="1400" b="0" dirty="0">
                <a:solidFill>
                  <a:srgbClr val="6A9955"/>
                </a:solidFill>
                <a:effectLst/>
                <a:latin typeface="Consolas" panose="020B0609020204030204" pitchFamily="49" charset="0"/>
              </a:rPr>
              <a:t> -1</a:t>
            </a:r>
            <a:endParaRPr lang="es-AR" sz="1400" b="0" dirty="0">
              <a:solidFill>
                <a:srgbClr val="D4D4D4"/>
              </a:solidFill>
              <a:effectLst/>
              <a:latin typeface="Consolas" panose="020B0609020204030204" pitchFamily="49" charset="0"/>
            </a:endParaRPr>
          </a:p>
          <a:p>
            <a:r>
              <a:rPr lang="es-AR" sz="1400" b="0" dirty="0" err="1">
                <a:solidFill>
                  <a:srgbClr val="569CD6"/>
                </a:solidFill>
                <a:effectLst/>
                <a:latin typeface="Consolas" panose="020B0609020204030204" pitchFamily="49" charset="0"/>
              </a:rPr>
              <a:t>int</a:t>
            </a:r>
            <a:r>
              <a:rPr lang="es-AR" sz="1400" b="0" dirty="0">
                <a:solidFill>
                  <a:srgbClr val="D4D4D4"/>
                </a:solidFill>
                <a:effectLst/>
                <a:latin typeface="Consolas" panose="020B0609020204030204" pitchFamily="49" charset="0"/>
              </a:rPr>
              <a:t> </a:t>
            </a:r>
            <a:r>
              <a:rPr lang="es-AR" sz="1400" b="0" dirty="0" err="1">
                <a:solidFill>
                  <a:srgbClr val="DCDCAA"/>
                </a:solidFill>
                <a:effectLst/>
                <a:latin typeface="Consolas" panose="020B0609020204030204" pitchFamily="49" charset="0"/>
              </a:rPr>
              <a:t>search</a:t>
            </a:r>
            <a:r>
              <a:rPr lang="es-AR" sz="1400" b="0" dirty="0">
                <a:solidFill>
                  <a:srgbClr val="D4D4D4"/>
                </a:solidFill>
                <a:effectLst/>
                <a:latin typeface="Consolas" panose="020B0609020204030204" pitchFamily="49" charset="0"/>
              </a:rPr>
              <a:t>(</a:t>
            </a:r>
            <a:r>
              <a:rPr lang="es-AR" sz="1400" b="0" dirty="0" err="1">
                <a:solidFill>
                  <a:srgbClr val="569CD6"/>
                </a:solidFill>
                <a:effectLst/>
                <a:latin typeface="Consolas" panose="020B0609020204030204" pitchFamily="49" charset="0"/>
              </a:rPr>
              <a:t>int</a:t>
            </a:r>
            <a:r>
              <a:rPr lang="es-AR" sz="1400" b="0" dirty="0">
                <a:solidFill>
                  <a:srgbClr val="D4D4D4"/>
                </a:solidFill>
                <a:effectLst/>
                <a:latin typeface="Consolas" panose="020B0609020204030204" pitchFamily="49" charset="0"/>
              </a:rPr>
              <a:t> </a:t>
            </a:r>
            <a:r>
              <a:rPr lang="es-AR" sz="1400" b="0" dirty="0" err="1">
                <a:solidFill>
                  <a:srgbClr val="9CDCFE"/>
                </a:solidFill>
                <a:effectLst/>
                <a:latin typeface="Consolas" panose="020B0609020204030204" pitchFamily="49" charset="0"/>
              </a:rPr>
              <a:t>arr</a:t>
            </a:r>
            <a:r>
              <a:rPr lang="es-AR" sz="1400" b="0" dirty="0">
                <a:solidFill>
                  <a:srgbClr val="D4D4D4"/>
                </a:solidFill>
                <a:effectLst/>
                <a:latin typeface="Consolas" panose="020B0609020204030204" pitchFamily="49" charset="0"/>
              </a:rPr>
              <a:t>[], </a:t>
            </a:r>
            <a:r>
              <a:rPr lang="es-AR" sz="1400" b="0" dirty="0" err="1">
                <a:solidFill>
                  <a:srgbClr val="569CD6"/>
                </a:solidFill>
                <a:effectLst/>
                <a:latin typeface="Consolas" panose="020B0609020204030204" pitchFamily="49" charset="0"/>
              </a:rPr>
              <a:t>int</a:t>
            </a:r>
            <a:r>
              <a:rPr lang="es-AR" sz="1400" b="0" dirty="0">
                <a:solidFill>
                  <a:srgbClr val="D4D4D4"/>
                </a:solidFill>
                <a:effectLst/>
                <a:latin typeface="Consolas" panose="020B0609020204030204" pitchFamily="49" charset="0"/>
              </a:rPr>
              <a:t> </a:t>
            </a:r>
            <a:r>
              <a:rPr lang="es-AR" sz="1400" b="0" dirty="0">
                <a:solidFill>
                  <a:srgbClr val="9CDCFE"/>
                </a:solidFill>
                <a:effectLst/>
                <a:latin typeface="Consolas" panose="020B0609020204030204" pitchFamily="49" charset="0"/>
              </a:rPr>
              <a:t>n</a:t>
            </a:r>
            <a:r>
              <a:rPr lang="es-AR" sz="1400" b="0" dirty="0">
                <a:solidFill>
                  <a:srgbClr val="D4D4D4"/>
                </a:solidFill>
                <a:effectLst/>
                <a:latin typeface="Consolas" panose="020B0609020204030204" pitchFamily="49" charset="0"/>
              </a:rPr>
              <a:t>, </a:t>
            </a:r>
            <a:r>
              <a:rPr lang="es-AR" sz="1400" b="0" dirty="0" err="1">
                <a:solidFill>
                  <a:srgbClr val="569CD6"/>
                </a:solidFill>
                <a:effectLst/>
                <a:latin typeface="Consolas" panose="020B0609020204030204" pitchFamily="49" charset="0"/>
              </a:rPr>
              <a:t>int</a:t>
            </a:r>
            <a:r>
              <a:rPr lang="es-AR" sz="1400" b="0" dirty="0">
                <a:solidFill>
                  <a:srgbClr val="D4D4D4"/>
                </a:solidFill>
                <a:effectLst/>
                <a:latin typeface="Consolas" panose="020B0609020204030204" pitchFamily="49" charset="0"/>
              </a:rPr>
              <a:t> </a:t>
            </a:r>
            <a:r>
              <a:rPr lang="es-AR" sz="1400" b="0" dirty="0">
                <a:solidFill>
                  <a:srgbClr val="9CDCFE"/>
                </a:solidFill>
                <a:effectLst/>
                <a:latin typeface="Consolas" panose="020B0609020204030204" pitchFamily="49" charset="0"/>
              </a:rPr>
              <a:t>x</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    </a:t>
            </a:r>
            <a:r>
              <a:rPr lang="es-AR" sz="1400" b="0" dirty="0" err="1">
                <a:solidFill>
                  <a:srgbClr val="569CD6"/>
                </a:solidFill>
                <a:effectLst/>
                <a:latin typeface="Consolas" panose="020B0609020204030204" pitchFamily="49" charset="0"/>
              </a:rPr>
              <a:t>int</a:t>
            </a:r>
            <a:r>
              <a:rPr lang="es-AR" sz="1400" b="0" dirty="0">
                <a:solidFill>
                  <a:srgbClr val="D4D4D4"/>
                </a:solidFill>
                <a:effectLst/>
                <a:latin typeface="Consolas" panose="020B0609020204030204" pitchFamily="49" charset="0"/>
              </a:rPr>
              <a:t> i;</a:t>
            </a:r>
          </a:p>
          <a:p>
            <a:r>
              <a:rPr lang="es-AR" sz="1400" b="0" dirty="0">
                <a:solidFill>
                  <a:srgbClr val="D4D4D4"/>
                </a:solidFill>
                <a:effectLst/>
                <a:latin typeface="Consolas" panose="020B0609020204030204" pitchFamily="49" charset="0"/>
              </a:rPr>
              <a:t>    </a:t>
            </a:r>
            <a:r>
              <a:rPr lang="es-AR" sz="1400" b="0" dirty="0" err="1">
                <a:solidFill>
                  <a:srgbClr val="C586C0"/>
                </a:solidFill>
                <a:effectLst/>
                <a:latin typeface="Consolas" panose="020B0609020204030204" pitchFamily="49" charset="0"/>
              </a:rPr>
              <a:t>for</a:t>
            </a:r>
            <a:r>
              <a:rPr lang="es-AR" sz="1400" b="0" dirty="0">
                <a:solidFill>
                  <a:srgbClr val="D4D4D4"/>
                </a:solidFill>
                <a:effectLst/>
                <a:latin typeface="Consolas" panose="020B0609020204030204" pitchFamily="49" charset="0"/>
              </a:rPr>
              <a:t> (i = </a:t>
            </a:r>
            <a:r>
              <a:rPr lang="es-AR" sz="1400" b="0" dirty="0">
                <a:solidFill>
                  <a:srgbClr val="B5CEA8"/>
                </a:solidFill>
                <a:effectLst/>
                <a:latin typeface="Consolas" panose="020B0609020204030204" pitchFamily="49" charset="0"/>
              </a:rPr>
              <a:t>0</a:t>
            </a:r>
            <a:r>
              <a:rPr lang="es-AR" sz="1400" b="0" dirty="0">
                <a:solidFill>
                  <a:srgbClr val="D4D4D4"/>
                </a:solidFill>
                <a:effectLst/>
                <a:latin typeface="Consolas" panose="020B0609020204030204" pitchFamily="49" charset="0"/>
              </a:rPr>
              <a:t>; i &lt; n; i++) {</a:t>
            </a:r>
          </a:p>
          <a:p>
            <a:r>
              <a:rPr lang="es-AR" sz="1400" b="0" dirty="0">
                <a:solidFill>
                  <a:srgbClr val="D4D4D4"/>
                </a:solidFill>
                <a:effectLst/>
                <a:latin typeface="Consolas" panose="020B0609020204030204" pitchFamily="49" charset="0"/>
              </a:rPr>
              <a:t>        </a:t>
            </a:r>
            <a:r>
              <a:rPr lang="es-AR" sz="1400" b="0" dirty="0" err="1">
                <a:solidFill>
                  <a:srgbClr val="C586C0"/>
                </a:solidFill>
                <a:effectLst/>
                <a:latin typeface="Consolas" panose="020B0609020204030204" pitchFamily="49" charset="0"/>
              </a:rPr>
              <a:t>if</a:t>
            </a:r>
            <a:r>
              <a:rPr lang="es-AR" sz="1400" b="0" dirty="0">
                <a:solidFill>
                  <a:srgbClr val="D4D4D4"/>
                </a:solidFill>
                <a:effectLst/>
                <a:latin typeface="Consolas" panose="020B0609020204030204" pitchFamily="49" charset="0"/>
              </a:rPr>
              <a:t> (</a:t>
            </a:r>
            <a:r>
              <a:rPr lang="es-AR" sz="1400" b="0" dirty="0" err="1">
                <a:solidFill>
                  <a:srgbClr val="9CDCFE"/>
                </a:solidFill>
                <a:effectLst/>
                <a:latin typeface="Consolas" panose="020B0609020204030204" pitchFamily="49" charset="0"/>
              </a:rPr>
              <a:t>arr</a:t>
            </a:r>
            <a:r>
              <a:rPr lang="es-AR" sz="1400" b="0" dirty="0">
                <a:solidFill>
                  <a:srgbClr val="D4D4D4"/>
                </a:solidFill>
                <a:effectLst/>
                <a:latin typeface="Consolas" panose="020B0609020204030204" pitchFamily="49" charset="0"/>
              </a:rPr>
              <a:t>[i] == x)</a:t>
            </a:r>
          </a:p>
          <a:p>
            <a:r>
              <a:rPr lang="es-AR" sz="1400" b="0" dirty="0">
                <a:solidFill>
                  <a:srgbClr val="D4D4D4"/>
                </a:solidFill>
                <a:effectLst/>
                <a:latin typeface="Consolas" panose="020B0609020204030204" pitchFamily="49" charset="0"/>
              </a:rPr>
              <a:t>            </a:t>
            </a:r>
            <a:r>
              <a:rPr lang="es-AR" sz="1400" b="0" dirty="0" err="1">
                <a:solidFill>
                  <a:srgbClr val="C586C0"/>
                </a:solidFill>
                <a:effectLst/>
                <a:latin typeface="Consolas" panose="020B0609020204030204" pitchFamily="49" charset="0"/>
              </a:rPr>
              <a:t>return</a:t>
            </a:r>
            <a:r>
              <a:rPr lang="es-AR" sz="1400" b="0" dirty="0">
                <a:solidFill>
                  <a:srgbClr val="D4D4D4"/>
                </a:solidFill>
                <a:effectLst/>
                <a:latin typeface="Consolas" panose="020B0609020204030204" pitchFamily="49" charset="0"/>
              </a:rPr>
              <a:t> i;</a:t>
            </a:r>
          </a:p>
          <a:p>
            <a:r>
              <a:rPr lang="es-AR" sz="1400" b="0" dirty="0">
                <a:solidFill>
                  <a:srgbClr val="D4D4D4"/>
                </a:solidFill>
                <a:effectLst/>
                <a:latin typeface="Consolas" panose="020B0609020204030204" pitchFamily="49" charset="0"/>
              </a:rPr>
              <a:t>    }</a:t>
            </a:r>
          </a:p>
          <a:p>
            <a:r>
              <a:rPr lang="es-AR" sz="1400" b="0" dirty="0">
                <a:solidFill>
                  <a:srgbClr val="D4D4D4"/>
                </a:solidFill>
                <a:effectLst/>
                <a:latin typeface="Consolas" panose="020B0609020204030204" pitchFamily="49" charset="0"/>
              </a:rPr>
              <a:t>    </a:t>
            </a:r>
            <a:r>
              <a:rPr lang="es-AR" sz="1400" b="0" dirty="0" err="1">
                <a:solidFill>
                  <a:srgbClr val="C586C0"/>
                </a:solidFill>
                <a:effectLst/>
                <a:latin typeface="Consolas" panose="020B0609020204030204" pitchFamily="49" charset="0"/>
              </a:rPr>
              <a:t>return</a:t>
            </a:r>
            <a:r>
              <a:rPr lang="es-AR" sz="1400" b="0" dirty="0">
                <a:solidFill>
                  <a:srgbClr val="D4D4D4"/>
                </a:solidFill>
                <a:effectLst/>
                <a:latin typeface="Consolas" panose="020B0609020204030204" pitchFamily="49" charset="0"/>
              </a:rPr>
              <a:t> -</a:t>
            </a:r>
            <a:r>
              <a:rPr lang="es-AR" sz="1400" b="0" dirty="0">
                <a:solidFill>
                  <a:srgbClr val="B5CEA8"/>
                </a:solidFill>
                <a:effectLst/>
                <a:latin typeface="Consolas" panose="020B0609020204030204" pitchFamily="49" charset="0"/>
              </a:rPr>
              <a:t>1</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a:t>
            </a:r>
          </a:p>
          <a:p>
            <a:br>
              <a:rPr lang="es-AR" sz="1400" b="0" dirty="0">
                <a:solidFill>
                  <a:srgbClr val="D4D4D4"/>
                </a:solidFill>
                <a:effectLst/>
                <a:latin typeface="Consolas" panose="020B0609020204030204" pitchFamily="49" charset="0"/>
              </a:rPr>
            </a:br>
            <a:r>
              <a:rPr lang="es-AR" sz="1400" b="0" dirty="0">
                <a:solidFill>
                  <a:srgbClr val="6A9955"/>
                </a:solidFill>
                <a:effectLst/>
                <a:latin typeface="Consolas" panose="020B0609020204030204" pitchFamily="49" charset="0"/>
              </a:rPr>
              <a:t>// Driver </a:t>
            </a:r>
            <a:r>
              <a:rPr lang="es-AR" sz="1400" b="0" dirty="0" err="1">
                <a:solidFill>
                  <a:srgbClr val="6A9955"/>
                </a:solidFill>
                <a:effectLst/>
                <a:latin typeface="Consolas" panose="020B0609020204030204" pitchFamily="49" charset="0"/>
              </a:rPr>
              <a:t>Code</a:t>
            </a:r>
            <a:endParaRPr lang="es-AR" sz="1400" b="0" dirty="0">
              <a:solidFill>
                <a:srgbClr val="D4D4D4"/>
              </a:solidFill>
              <a:effectLst/>
              <a:latin typeface="Consolas" panose="020B0609020204030204" pitchFamily="49" charset="0"/>
            </a:endParaRPr>
          </a:p>
          <a:p>
            <a:r>
              <a:rPr lang="es-AR" sz="1400" b="0" dirty="0" err="1">
                <a:solidFill>
                  <a:srgbClr val="569CD6"/>
                </a:solidFill>
                <a:effectLst/>
                <a:latin typeface="Consolas" panose="020B0609020204030204" pitchFamily="49" charset="0"/>
              </a:rPr>
              <a:t>int</a:t>
            </a:r>
            <a:r>
              <a:rPr lang="es-AR" sz="1400" b="0" dirty="0">
                <a:solidFill>
                  <a:srgbClr val="D4D4D4"/>
                </a:solidFill>
                <a:effectLst/>
                <a:latin typeface="Consolas" panose="020B0609020204030204" pitchFamily="49" charset="0"/>
              </a:rPr>
              <a:t> </a:t>
            </a:r>
            <a:r>
              <a:rPr lang="es-AR" sz="1400" b="0" dirty="0" err="1">
                <a:solidFill>
                  <a:srgbClr val="DCDCAA"/>
                </a:solidFill>
                <a:effectLst/>
                <a:latin typeface="Consolas" panose="020B0609020204030204" pitchFamily="49" charset="0"/>
              </a:rPr>
              <a:t>main</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    </a:t>
            </a:r>
            <a:r>
              <a:rPr lang="es-AR" sz="1400" b="0" dirty="0" err="1">
                <a:solidFill>
                  <a:srgbClr val="569CD6"/>
                </a:solidFill>
                <a:effectLst/>
                <a:latin typeface="Consolas" panose="020B0609020204030204" pitchFamily="49" charset="0"/>
              </a:rPr>
              <a:t>int</a:t>
            </a:r>
            <a:r>
              <a:rPr lang="es-AR" sz="1400" b="0" dirty="0">
                <a:solidFill>
                  <a:srgbClr val="D4D4D4"/>
                </a:solidFill>
                <a:effectLst/>
                <a:latin typeface="Consolas" panose="020B0609020204030204" pitchFamily="49" charset="0"/>
              </a:rPr>
              <a:t> </a:t>
            </a:r>
            <a:r>
              <a:rPr lang="es-AR" sz="1400" b="0" dirty="0" err="1">
                <a:solidFill>
                  <a:srgbClr val="D4D4D4"/>
                </a:solidFill>
                <a:effectLst/>
                <a:latin typeface="Consolas" panose="020B0609020204030204" pitchFamily="49" charset="0"/>
              </a:rPr>
              <a:t>arr</a:t>
            </a:r>
            <a:r>
              <a:rPr lang="es-AR" sz="1400" b="0" dirty="0">
                <a:solidFill>
                  <a:srgbClr val="D4D4D4"/>
                </a:solidFill>
                <a:effectLst/>
                <a:latin typeface="Consolas" panose="020B0609020204030204" pitchFamily="49" charset="0"/>
              </a:rPr>
              <a:t>[] = { </a:t>
            </a:r>
            <a:r>
              <a:rPr lang="es-AR" sz="1400" b="0" dirty="0">
                <a:solidFill>
                  <a:srgbClr val="B5CEA8"/>
                </a:solidFill>
                <a:effectLst/>
                <a:latin typeface="Consolas" panose="020B0609020204030204" pitchFamily="49" charset="0"/>
              </a:rPr>
              <a:t>1</a:t>
            </a:r>
            <a:r>
              <a:rPr lang="es-AR" sz="1400" b="0" dirty="0">
                <a:solidFill>
                  <a:srgbClr val="D4D4D4"/>
                </a:solidFill>
                <a:effectLst/>
                <a:latin typeface="Consolas" panose="020B0609020204030204" pitchFamily="49" charset="0"/>
              </a:rPr>
              <a:t>, </a:t>
            </a:r>
            <a:r>
              <a:rPr lang="es-AR" sz="1400" b="0" dirty="0">
                <a:solidFill>
                  <a:srgbClr val="B5CEA8"/>
                </a:solidFill>
                <a:effectLst/>
                <a:latin typeface="Consolas" panose="020B0609020204030204" pitchFamily="49" charset="0"/>
              </a:rPr>
              <a:t>10</a:t>
            </a:r>
            <a:r>
              <a:rPr lang="es-AR" sz="1400" b="0" dirty="0">
                <a:solidFill>
                  <a:srgbClr val="D4D4D4"/>
                </a:solidFill>
                <a:effectLst/>
                <a:latin typeface="Consolas" panose="020B0609020204030204" pitchFamily="49" charset="0"/>
              </a:rPr>
              <a:t>, </a:t>
            </a:r>
            <a:r>
              <a:rPr lang="es-AR" sz="1400" b="0" dirty="0">
                <a:solidFill>
                  <a:srgbClr val="B5CEA8"/>
                </a:solidFill>
                <a:effectLst/>
                <a:latin typeface="Consolas" panose="020B0609020204030204" pitchFamily="49" charset="0"/>
              </a:rPr>
              <a:t>30</a:t>
            </a:r>
            <a:r>
              <a:rPr lang="es-AR" sz="1400" b="0" dirty="0">
                <a:solidFill>
                  <a:srgbClr val="D4D4D4"/>
                </a:solidFill>
                <a:effectLst/>
                <a:latin typeface="Consolas" panose="020B0609020204030204" pitchFamily="49" charset="0"/>
              </a:rPr>
              <a:t>, </a:t>
            </a:r>
            <a:r>
              <a:rPr lang="es-AR" sz="1400" b="0" dirty="0">
                <a:solidFill>
                  <a:srgbClr val="B5CEA8"/>
                </a:solidFill>
                <a:effectLst/>
                <a:latin typeface="Consolas" panose="020B0609020204030204" pitchFamily="49" charset="0"/>
              </a:rPr>
              <a:t>15</a:t>
            </a:r>
            <a:r>
              <a:rPr lang="es-AR" sz="1400" b="0" dirty="0">
                <a:solidFill>
                  <a:srgbClr val="D4D4D4"/>
                </a:solidFill>
                <a:effectLst/>
                <a:latin typeface="Consolas" panose="020B0609020204030204" pitchFamily="49" charset="0"/>
              </a:rPr>
              <a:t> };</a:t>
            </a:r>
          </a:p>
          <a:p>
            <a:r>
              <a:rPr lang="es-AR" sz="1400" b="0" dirty="0">
                <a:solidFill>
                  <a:srgbClr val="D4D4D4"/>
                </a:solidFill>
                <a:effectLst/>
                <a:latin typeface="Consolas" panose="020B0609020204030204" pitchFamily="49" charset="0"/>
              </a:rPr>
              <a:t>    </a:t>
            </a:r>
            <a:r>
              <a:rPr lang="es-AR" sz="1400" b="0" dirty="0" err="1">
                <a:solidFill>
                  <a:srgbClr val="569CD6"/>
                </a:solidFill>
                <a:effectLst/>
                <a:latin typeface="Consolas" panose="020B0609020204030204" pitchFamily="49" charset="0"/>
              </a:rPr>
              <a:t>int</a:t>
            </a:r>
            <a:r>
              <a:rPr lang="es-AR" sz="1400" b="0" dirty="0">
                <a:solidFill>
                  <a:srgbClr val="D4D4D4"/>
                </a:solidFill>
                <a:effectLst/>
                <a:latin typeface="Consolas" panose="020B0609020204030204" pitchFamily="49" charset="0"/>
              </a:rPr>
              <a:t> x = </a:t>
            </a:r>
            <a:r>
              <a:rPr lang="es-AR" sz="1400" b="0" dirty="0">
                <a:solidFill>
                  <a:srgbClr val="B5CEA8"/>
                </a:solidFill>
                <a:effectLst/>
                <a:latin typeface="Consolas" panose="020B0609020204030204" pitchFamily="49" charset="0"/>
              </a:rPr>
              <a:t>30</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    </a:t>
            </a:r>
            <a:r>
              <a:rPr lang="es-AR" sz="1400" b="0" dirty="0" err="1">
                <a:solidFill>
                  <a:srgbClr val="569CD6"/>
                </a:solidFill>
                <a:effectLst/>
                <a:latin typeface="Consolas" panose="020B0609020204030204" pitchFamily="49" charset="0"/>
              </a:rPr>
              <a:t>int</a:t>
            </a:r>
            <a:r>
              <a:rPr lang="es-AR" sz="1400" b="0" dirty="0">
                <a:solidFill>
                  <a:srgbClr val="D4D4D4"/>
                </a:solidFill>
                <a:effectLst/>
                <a:latin typeface="Consolas" panose="020B0609020204030204" pitchFamily="49" charset="0"/>
              </a:rPr>
              <a:t> n = </a:t>
            </a:r>
            <a:r>
              <a:rPr lang="es-AR" sz="1400" b="0" dirty="0" err="1">
                <a:solidFill>
                  <a:srgbClr val="569CD6"/>
                </a:solidFill>
                <a:effectLst/>
                <a:latin typeface="Consolas" panose="020B0609020204030204" pitchFamily="49" charset="0"/>
              </a:rPr>
              <a:t>sizeof</a:t>
            </a:r>
            <a:r>
              <a:rPr lang="es-AR" sz="1400" b="0" dirty="0">
                <a:solidFill>
                  <a:srgbClr val="D4D4D4"/>
                </a:solidFill>
                <a:effectLst/>
                <a:latin typeface="Consolas" panose="020B0609020204030204" pitchFamily="49" charset="0"/>
              </a:rPr>
              <a:t>(</a:t>
            </a:r>
            <a:r>
              <a:rPr lang="es-AR" sz="1400" b="0" dirty="0" err="1">
                <a:solidFill>
                  <a:srgbClr val="D4D4D4"/>
                </a:solidFill>
                <a:effectLst/>
                <a:latin typeface="Consolas" panose="020B0609020204030204" pitchFamily="49" charset="0"/>
              </a:rPr>
              <a:t>arr</a:t>
            </a:r>
            <a:r>
              <a:rPr lang="es-AR" sz="1400" b="0" dirty="0">
                <a:solidFill>
                  <a:srgbClr val="D4D4D4"/>
                </a:solidFill>
                <a:effectLst/>
                <a:latin typeface="Consolas" panose="020B0609020204030204" pitchFamily="49" charset="0"/>
              </a:rPr>
              <a:t>) / </a:t>
            </a:r>
            <a:r>
              <a:rPr lang="es-AR" sz="1400" b="0" dirty="0" err="1">
                <a:solidFill>
                  <a:srgbClr val="569CD6"/>
                </a:solidFill>
                <a:effectLst/>
                <a:latin typeface="Consolas" panose="020B0609020204030204" pitchFamily="49" charset="0"/>
              </a:rPr>
              <a:t>sizeof</a:t>
            </a:r>
            <a:r>
              <a:rPr lang="es-AR" sz="1400" b="0" dirty="0">
                <a:solidFill>
                  <a:srgbClr val="D4D4D4"/>
                </a:solidFill>
                <a:effectLst/>
                <a:latin typeface="Consolas" panose="020B0609020204030204" pitchFamily="49" charset="0"/>
              </a:rPr>
              <a:t>(</a:t>
            </a:r>
            <a:r>
              <a:rPr lang="es-AR" sz="1400" b="0" dirty="0" err="1">
                <a:solidFill>
                  <a:srgbClr val="9CDCFE"/>
                </a:solidFill>
                <a:effectLst/>
                <a:latin typeface="Consolas" panose="020B0609020204030204" pitchFamily="49" charset="0"/>
              </a:rPr>
              <a:t>arr</a:t>
            </a:r>
            <a:r>
              <a:rPr lang="es-AR" sz="1400" b="0" dirty="0">
                <a:solidFill>
                  <a:srgbClr val="D4D4D4"/>
                </a:solidFill>
                <a:effectLst/>
                <a:latin typeface="Consolas" panose="020B0609020204030204" pitchFamily="49" charset="0"/>
              </a:rPr>
              <a:t>[</a:t>
            </a:r>
            <a:r>
              <a:rPr lang="es-AR" sz="1400" b="0" dirty="0">
                <a:solidFill>
                  <a:srgbClr val="B5CEA8"/>
                </a:solidFill>
                <a:effectLst/>
                <a:latin typeface="Consolas" panose="020B0609020204030204" pitchFamily="49" charset="0"/>
              </a:rPr>
              <a:t>0</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    </a:t>
            </a:r>
            <a:r>
              <a:rPr lang="es-AR" sz="1400" b="0" dirty="0" err="1">
                <a:solidFill>
                  <a:srgbClr val="D4D4D4"/>
                </a:solidFill>
                <a:effectLst/>
                <a:latin typeface="Consolas" panose="020B0609020204030204" pitchFamily="49" charset="0"/>
              </a:rPr>
              <a:t>cout</a:t>
            </a:r>
            <a:r>
              <a:rPr lang="es-AR" sz="1400" b="0" dirty="0">
                <a:solidFill>
                  <a:srgbClr val="D4D4D4"/>
                </a:solidFill>
                <a:effectLst/>
                <a:latin typeface="Consolas" panose="020B0609020204030204" pitchFamily="49" charset="0"/>
              </a:rPr>
              <a:t> &lt;&lt; x &lt;&lt; </a:t>
            </a:r>
            <a:r>
              <a:rPr lang="es-AR" sz="1400" b="0" dirty="0">
                <a:solidFill>
                  <a:srgbClr val="CE9178"/>
                </a:solidFill>
                <a:effectLst/>
                <a:latin typeface="Consolas" panose="020B0609020204030204" pitchFamily="49" charset="0"/>
              </a:rPr>
              <a:t>" </a:t>
            </a:r>
            <a:r>
              <a:rPr lang="es-AR" sz="1400" b="0" dirty="0" err="1">
                <a:solidFill>
                  <a:srgbClr val="CE9178"/>
                </a:solidFill>
                <a:effectLst/>
                <a:latin typeface="Consolas" panose="020B0609020204030204" pitchFamily="49" charset="0"/>
              </a:rPr>
              <a:t>is</a:t>
            </a:r>
            <a:r>
              <a:rPr lang="es-AR" sz="1400" b="0" dirty="0">
                <a:solidFill>
                  <a:srgbClr val="CE9178"/>
                </a:solidFill>
                <a:effectLst/>
                <a:latin typeface="Consolas" panose="020B0609020204030204" pitchFamily="49" charset="0"/>
              </a:rPr>
              <a:t> </a:t>
            </a:r>
            <a:r>
              <a:rPr lang="es-AR" sz="1400" b="0" dirty="0" err="1">
                <a:solidFill>
                  <a:srgbClr val="CE9178"/>
                </a:solidFill>
                <a:effectLst/>
                <a:latin typeface="Consolas" panose="020B0609020204030204" pitchFamily="49" charset="0"/>
              </a:rPr>
              <a:t>present</a:t>
            </a:r>
            <a:r>
              <a:rPr lang="es-AR" sz="1400" b="0" dirty="0">
                <a:solidFill>
                  <a:srgbClr val="CE9178"/>
                </a:solidFill>
                <a:effectLst/>
                <a:latin typeface="Consolas" panose="020B0609020204030204" pitchFamily="49" charset="0"/>
              </a:rPr>
              <a:t> at </a:t>
            </a:r>
            <a:r>
              <a:rPr lang="es-AR" sz="1400" b="0" dirty="0" err="1">
                <a:solidFill>
                  <a:srgbClr val="CE9178"/>
                </a:solidFill>
                <a:effectLst/>
                <a:latin typeface="Consolas" panose="020B0609020204030204" pitchFamily="49" charset="0"/>
              </a:rPr>
              <a:t>index</a:t>
            </a:r>
            <a:r>
              <a:rPr lang="es-AR" sz="1400" b="0" dirty="0">
                <a:solidFill>
                  <a:srgbClr val="CE9178"/>
                </a:solidFill>
                <a:effectLst/>
                <a:latin typeface="Consolas" panose="020B0609020204030204" pitchFamily="49" charset="0"/>
              </a:rPr>
              <a:t> "</a:t>
            </a:r>
            <a:endParaRPr lang="es-AR" sz="1400" b="0" dirty="0">
              <a:solidFill>
                <a:srgbClr val="D4D4D4"/>
              </a:solidFill>
              <a:effectLst/>
              <a:latin typeface="Consolas" panose="020B0609020204030204" pitchFamily="49" charset="0"/>
            </a:endParaRPr>
          </a:p>
          <a:p>
            <a:r>
              <a:rPr lang="es-AR" sz="1400" b="0" dirty="0">
                <a:solidFill>
                  <a:srgbClr val="D4D4D4"/>
                </a:solidFill>
                <a:effectLst/>
                <a:latin typeface="Consolas" panose="020B0609020204030204" pitchFamily="49" charset="0"/>
              </a:rPr>
              <a:t>        &lt;&lt; </a:t>
            </a:r>
            <a:r>
              <a:rPr lang="es-AR" sz="1400" b="0" dirty="0" err="1">
                <a:solidFill>
                  <a:srgbClr val="DCDCAA"/>
                </a:solidFill>
                <a:effectLst/>
                <a:latin typeface="Consolas" panose="020B0609020204030204" pitchFamily="49" charset="0"/>
              </a:rPr>
              <a:t>search</a:t>
            </a:r>
            <a:r>
              <a:rPr lang="es-AR" sz="1400" b="0" dirty="0">
                <a:solidFill>
                  <a:srgbClr val="D4D4D4"/>
                </a:solidFill>
                <a:effectLst/>
                <a:latin typeface="Consolas" panose="020B0609020204030204" pitchFamily="49" charset="0"/>
              </a:rPr>
              <a:t>(</a:t>
            </a:r>
            <a:r>
              <a:rPr lang="es-AR" sz="1400" b="0" dirty="0" err="1">
                <a:solidFill>
                  <a:srgbClr val="D4D4D4"/>
                </a:solidFill>
                <a:effectLst/>
                <a:latin typeface="Consolas" panose="020B0609020204030204" pitchFamily="49" charset="0"/>
              </a:rPr>
              <a:t>arr</a:t>
            </a:r>
            <a:r>
              <a:rPr lang="es-AR" sz="1400" b="0" dirty="0">
                <a:solidFill>
                  <a:srgbClr val="D4D4D4"/>
                </a:solidFill>
                <a:effectLst/>
                <a:latin typeface="Consolas" panose="020B0609020204030204" pitchFamily="49" charset="0"/>
              </a:rPr>
              <a:t>, n, x);</a:t>
            </a:r>
          </a:p>
          <a:p>
            <a:br>
              <a:rPr lang="es-AR" sz="1400" b="0" dirty="0">
                <a:solidFill>
                  <a:srgbClr val="D4D4D4"/>
                </a:solidFill>
                <a:effectLst/>
                <a:latin typeface="Consolas" panose="020B0609020204030204" pitchFamily="49" charset="0"/>
              </a:rPr>
            </a:br>
            <a:r>
              <a:rPr lang="es-AR" sz="1400" b="0" dirty="0">
                <a:solidFill>
                  <a:srgbClr val="D4D4D4"/>
                </a:solidFill>
                <a:effectLst/>
                <a:latin typeface="Consolas" panose="020B0609020204030204" pitchFamily="49" charset="0"/>
              </a:rPr>
              <a:t>    </a:t>
            </a:r>
            <a:r>
              <a:rPr lang="es-AR" sz="1400" b="0" dirty="0" err="1">
                <a:solidFill>
                  <a:srgbClr val="DCDCAA"/>
                </a:solidFill>
                <a:effectLst/>
                <a:latin typeface="Consolas" panose="020B0609020204030204" pitchFamily="49" charset="0"/>
              </a:rPr>
              <a:t>getchar</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    </a:t>
            </a:r>
            <a:r>
              <a:rPr lang="es-AR" sz="1400" b="0" dirty="0" err="1">
                <a:solidFill>
                  <a:srgbClr val="C586C0"/>
                </a:solidFill>
                <a:effectLst/>
                <a:latin typeface="Consolas" panose="020B0609020204030204" pitchFamily="49" charset="0"/>
              </a:rPr>
              <a:t>return</a:t>
            </a:r>
            <a:r>
              <a:rPr lang="es-AR" sz="1400" b="0" dirty="0">
                <a:solidFill>
                  <a:srgbClr val="D4D4D4"/>
                </a:solidFill>
                <a:effectLst/>
                <a:latin typeface="Consolas" panose="020B0609020204030204" pitchFamily="49" charset="0"/>
              </a:rPr>
              <a:t> </a:t>
            </a:r>
            <a:r>
              <a:rPr lang="es-AR" sz="1400" b="0" dirty="0">
                <a:solidFill>
                  <a:srgbClr val="B5CEA8"/>
                </a:solidFill>
                <a:effectLst/>
                <a:latin typeface="Consolas" panose="020B0609020204030204" pitchFamily="49" charset="0"/>
              </a:rPr>
              <a:t>0</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a:t>
            </a:r>
          </a:p>
        </p:txBody>
      </p:sp>
      <p:sp>
        <p:nvSpPr>
          <p:cNvPr id="10" name="Rectangle 1">
            <a:extLst>
              <a:ext uri="{FF2B5EF4-FFF2-40B4-BE49-F238E27FC236}">
                <a16:creationId xmlns:a16="http://schemas.microsoft.com/office/drawing/2014/main" id="{F30FF995-EB2A-4773-85E7-2EEBBA6614BA}"/>
              </a:ext>
            </a:extLst>
          </p:cNvPr>
          <p:cNvSpPr>
            <a:spLocks noChangeArrowheads="1"/>
          </p:cNvSpPr>
          <p:nvPr/>
        </p:nvSpPr>
        <p:spPr bwMode="auto">
          <a:xfrm>
            <a:off x="9314688" y="6080896"/>
            <a:ext cx="2468880" cy="457200"/>
          </a:xfrm>
          <a:prstGeom prst="rect">
            <a:avLst/>
          </a:prstGeom>
          <a:noFill/>
          <a:ln>
            <a:noFill/>
          </a:ln>
          <a:effec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200" b="1" i="0" u="none" strike="noStrike" cap="none" normalizeH="0" baseline="0" dirty="0">
                <a:ln>
                  <a:noFill/>
                </a:ln>
                <a:solidFill>
                  <a:schemeClr val="accent5"/>
                </a:solidFill>
                <a:effectLst/>
                <a:latin typeface="urw-din"/>
              </a:rPr>
              <a:t>Salida:</a:t>
            </a:r>
            <a:r>
              <a:rPr kumimoji="0" lang="es-AR" altLang="es-AR" sz="1200" b="0" i="0" u="none" strike="noStrike" cap="none" normalizeH="0" baseline="0" dirty="0">
                <a:ln>
                  <a:noFill/>
                </a:ln>
                <a:solidFill>
                  <a:schemeClr val="accent5"/>
                </a:solidFill>
                <a:effectLst/>
                <a:latin typeface="urw-din"/>
              </a:rPr>
              <a:t> </a:t>
            </a:r>
            <a:endParaRPr kumimoji="0" lang="es-AR" altLang="es-AR" sz="1200" b="0" i="0" u="none" strike="noStrike" cap="none" normalizeH="0" baseline="0" dirty="0">
              <a:ln>
                <a:noFill/>
              </a:ln>
              <a:solidFill>
                <a:schemeClr val="accent5"/>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200" b="0" i="0" u="none" strike="noStrike" cap="none" normalizeH="0" baseline="0" dirty="0">
                <a:ln>
                  <a:noFill/>
                </a:ln>
                <a:solidFill>
                  <a:schemeClr val="accent5"/>
                </a:solidFill>
                <a:effectLst/>
                <a:latin typeface="Consolas" panose="020B0609020204030204" pitchFamily="49" charset="0"/>
              </a:rPr>
              <a:t>30 </a:t>
            </a:r>
            <a:r>
              <a:rPr kumimoji="0" lang="es-AR" altLang="es-AR" sz="1200" b="0" i="0" u="none" strike="noStrike" cap="none" normalizeH="0" baseline="0" dirty="0" err="1">
                <a:ln>
                  <a:noFill/>
                </a:ln>
                <a:solidFill>
                  <a:schemeClr val="accent5"/>
                </a:solidFill>
                <a:effectLst/>
                <a:latin typeface="Consolas" panose="020B0609020204030204" pitchFamily="49" charset="0"/>
              </a:rPr>
              <a:t>is</a:t>
            </a:r>
            <a:r>
              <a:rPr kumimoji="0" lang="es-AR" altLang="es-AR" sz="1200" b="0" i="0" u="none" strike="noStrike" cap="none" normalizeH="0" baseline="0" dirty="0">
                <a:ln>
                  <a:noFill/>
                </a:ln>
                <a:solidFill>
                  <a:schemeClr val="accent5"/>
                </a:solidFill>
                <a:effectLst/>
                <a:latin typeface="Consolas" panose="020B0609020204030204" pitchFamily="49" charset="0"/>
              </a:rPr>
              <a:t> </a:t>
            </a:r>
            <a:r>
              <a:rPr kumimoji="0" lang="es-AR" altLang="es-AR" sz="1200" b="0" i="0" u="none" strike="noStrike" cap="none" normalizeH="0" baseline="0" dirty="0" err="1">
                <a:ln>
                  <a:noFill/>
                </a:ln>
                <a:solidFill>
                  <a:schemeClr val="accent5"/>
                </a:solidFill>
                <a:effectLst/>
                <a:latin typeface="Consolas" panose="020B0609020204030204" pitchFamily="49" charset="0"/>
              </a:rPr>
              <a:t>present</a:t>
            </a:r>
            <a:r>
              <a:rPr kumimoji="0" lang="es-AR" altLang="es-AR" sz="1200" b="0" i="0" u="none" strike="noStrike" cap="none" normalizeH="0" baseline="0" dirty="0">
                <a:ln>
                  <a:noFill/>
                </a:ln>
                <a:solidFill>
                  <a:schemeClr val="accent5"/>
                </a:solidFill>
                <a:effectLst/>
                <a:latin typeface="Consolas" panose="020B0609020204030204" pitchFamily="49" charset="0"/>
              </a:rPr>
              <a:t> at </a:t>
            </a:r>
            <a:r>
              <a:rPr kumimoji="0" lang="es-AR" altLang="es-AR" sz="1200" b="0" i="0" u="none" strike="noStrike" cap="none" normalizeH="0" baseline="0" dirty="0" err="1">
                <a:ln>
                  <a:noFill/>
                </a:ln>
                <a:solidFill>
                  <a:schemeClr val="accent5"/>
                </a:solidFill>
                <a:effectLst/>
                <a:latin typeface="Consolas" panose="020B0609020204030204" pitchFamily="49" charset="0"/>
              </a:rPr>
              <a:t>index</a:t>
            </a:r>
            <a:r>
              <a:rPr kumimoji="0" lang="es-AR" altLang="es-AR" sz="1200" b="0" i="0" u="none" strike="noStrike" cap="none" normalizeH="0" baseline="0" dirty="0">
                <a:ln>
                  <a:noFill/>
                </a:ln>
                <a:solidFill>
                  <a:schemeClr val="accent5"/>
                </a:solidFill>
                <a:effectLst/>
                <a:latin typeface="Consolas" panose="020B0609020204030204" pitchFamily="49" charset="0"/>
              </a:rPr>
              <a:t> 2</a:t>
            </a:r>
            <a:r>
              <a:rPr kumimoji="0" lang="es-AR" altLang="es-AR" sz="1100" b="0" i="0" u="none" strike="noStrike" cap="none" normalizeH="0" baseline="0" dirty="0">
                <a:ln>
                  <a:noFill/>
                </a:ln>
                <a:solidFill>
                  <a:schemeClr val="accent5"/>
                </a:solidFill>
                <a:effectLst/>
              </a:rPr>
              <a:t> </a:t>
            </a:r>
            <a:endParaRPr kumimoji="0" lang="es-AR" altLang="es-AR" sz="1800" b="0" i="0" u="none" strike="noStrike" cap="none" normalizeH="0" baseline="0" dirty="0">
              <a:ln>
                <a:noFill/>
              </a:ln>
              <a:solidFill>
                <a:schemeClr val="accent5"/>
              </a:solidFill>
              <a:effectLst/>
              <a:latin typeface="Arial" panose="020B0604020202020204" pitchFamily="34" charset="0"/>
            </a:endParaRPr>
          </a:p>
        </p:txBody>
      </p:sp>
    </p:spTree>
    <p:extLst>
      <p:ext uri="{BB962C8B-B14F-4D97-AF65-F5344CB8AC3E}">
        <p14:creationId xmlns:p14="http://schemas.microsoft.com/office/powerpoint/2010/main" val="3722556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aja de luz">
            <a:extLst>
              <a:ext uri="{FF2B5EF4-FFF2-40B4-BE49-F238E27FC236}">
                <a16:creationId xmlns:a16="http://schemas.microsoft.com/office/drawing/2014/main" id="{B9E45CB5-AF1F-44C6-B621-66E42A965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7329" y="5293421"/>
            <a:ext cx="1474649" cy="725621"/>
          </a:xfrm>
          <a:prstGeom prst="rect">
            <a:avLst/>
          </a:prstGeom>
          <a:solidFill>
            <a:schemeClr val="bg1"/>
          </a:solidFill>
        </p:spPr>
      </p:pic>
      <p:sp>
        <p:nvSpPr>
          <p:cNvPr id="4" name="Rectangle 3">
            <a:extLst>
              <a:ext uri="{FF2B5EF4-FFF2-40B4-BE49-F238E27FC236}">
                <a16:creationId xmlns:a16="http://schemas.microsoft.com/office/drawing/2014/main" id="{CFC8CFF3-E92E-4481-8932-9E7723F5AC28}"/>
              </a:ext>
            </a:extLst>
          </p:cNvPr>
          <p:cNvSpPr>
            <a:spLocks noChangeArrowheads="1"/>
          </p:cNvSpPr>
          <p:nvPr/>
        </p:nvSpPr>
        <p:spPr bwMode="auto">
          <a:xfrm>
            <a:off x="554736" y="1299514"/>
            <a:ext cx="11082528" cy="4521722"/>
          </a:xfrm>
          <a:prstGeom prst="rect">
            <a:avLst/>
          </a:prstGeom>
          <a:noFill/>
          <a:ln>
            <a:noFill/>
          </a:ln>
          <a:effectLst/>
        </p:spPr>
        <p:txBody>
          <a:bodyPr vert="horz" wrap="square" lIns="0" tIns="0"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1" i="0" u="none" strike="noStrike" cap="none" normalizeH="0" baseline="0" dirty="0">
                <a:ln>
                  <a:noFill/>
                </a:ln>
                <a:solidFill>
                  <a:schemeClr val="accent1">
                    <a:lumMod val="60000"/>
                    <a:lumOff val="40000"/>
                  </a:schemeClr>
                </a:solidFill>
                <a:effectLst/>
                <a:latin typeface="+mn-lt"/>
              </a:rPr>
              <a:t>Análisis del peor de los casos (generalmente realizado)</a:t>
            </a:r>
            <a:br>
              <a:rPr kumimoji="0" lang="es-AR" altLang="es-AR" b="0" i="0" u="none" strike="noStrike" cap="none" normalizeH="0" baseline="0" dirty="0">
                <a:ln>
                  <a:noFill/>
                </a:ln>
                <a:solidFill>
                  <a:schemeClr val="bg1"/>
                </a:solidFill>
                <a:effectLst/>
                <a:latin typeface="+mn-lt"/>
              </a:rPr>
            </a:br>
            <a:r>
              <a:rPr kumimoji="0" lang="es-AR" altLang="es-AR" b="0" i="0" u="none" strike="noStrike" cap="none" normalizeH="0" baseline="0" dirty="0">
                <a:ln>
                  <a:noFill/>
                </a:ln>
                <a:solidFill>
                  <a:schemeClr val="bg1"/>
                </a:solidFill>
                <a:effectLst/>
                <a:latin typeface="+mn-lt"/>
              </a:rPr>
              <a:t>En el análisis del peor de los casos, calculamos el límite superior en el tiempo de ejecución de un algoritmo. Debemos conocer el caso que provoca que se ejecute un número máximo de operaciones. Para la búsqueda lineal, el peor de los casos ocurre cuando el elemento que se va a buscar (x en el código anterior) no está presente en la matriz. Cuando x no está presente, la función </a:t>
            </a:r>
            <a:r>
              <a:rPr kumimoji="0" lang="es-AR" altLang="es-AR" b="0" i="0" u="none" strike="noStrike" cap="none" normalizeH="0" baseline="0" dirty="0" err="1">
                <a:ln>
                  <a:noFill/>
                </a:ln>
                <a:solidFill>
                  <a:schemeClr val="bg1"/>
                </a:solidFill>
                <a:effectLst/>
                <a:latin typeface="+mn-lt"/>
              </a:rPr>
              <a:t>search</a:t>
            </a:r>
            <a:r>
              <a:rPr kumimoji="0" lang="es-AR" altLang="es-AR" b="0" i="0" u="none" strike="noStrike" cap="none" normalizeH="0" baseline="0" dirty="0">
                <a:ln>
                  <a:noFill/>
                </a:ln>
                <a:solidFill>
                  <a:schemeClr val="bg1"/>
                </a:solidFill>
                <a:effectLst/>
                <a:latin typeface="+mn-lt"/>
              </a:rPr>
              <a:t>() lo compara con todos los elementos de </a:t>
            </a:r>
            <a:r>
              <a:rPr kumimoji="0" lang="es-AR" altLang="es-AR" b="0" i="0" u="none" strike="noStrike" cap="none" normalizeH="0" baseline="0" dirty="0" err="1">
                <a:ln>
                  <a:noFill/>
                </a:ln>
                <a:solidFill>
                  <a:schemeClr val="bg1"/>
                </a:solidFill>
                <a:effectLst/>
                <a:latin typeface="+mn-lt"/>
              </a:rPr>
              <a:t>arr</a:t>
            </a:r>
            <a:r>
              <a:rPr kumimoji="0" lang="es-AR" altLang="es-AR" b="0" i="0" u="none" strike="noStrike" cap="none" normalizeH="0" baseline="0" dirty="0">
                <a:ln>
                  <a:noFill/>
                </a:ln>
                <a:solidFill>
                  <a:schemeClr val="bg1"/>
                </a:solidFill>
                <a:effectLst/>
                <a:latin typeface="+mn-lt"/>
              </a:rPr>
              <a:t>[] uno por uno. Por lo tanto, la complejidad temporal del peor de los casos de la búsqueda lineal sería Θ(n).</a:t>
            </a:r>
            <a:br>
              <a:rPr kumimoji="0" lang="es-AR" altLang="es-AR" b="0" i="0" u="none" strike="noStrike" cap="none" normalizeH="0" baseline="0" dirty="0">
                <a:ln>
                  <a:noFill/>
                </a:ln>
                <a:solidFill>
                  <a:schemeClr val="bg1"/>
                </a:solidFill>
                <a:effectLst/>
                <a:latin typeface="+mn-lt"/>
              </a:rPr>
            </a:br>
            <a:endParaRPr kumimoji="0" lang="es-AR" altLang="es-AR"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s-AR" altLang="es-AR" b="1" dirty="0">
                <a:solidFill>
                  <a:schemeClr val="accent1">
                    <a:lumMod val="60000"/>
                    <a:lumOff val="40000"/>
                  </a:schemeClr>
                </a:solidFill>
                <a:latin typeface="+mn-lt"/>
              </a:rPr>
              <a:t>Análisis de caso promedio (a veces hecho)</a:t>
            </a:r>
            <a:br>
              <a:rPr kumimoji="0" lang="es-AR" altLang="es-AR" b="0" i="0" u="none" strike="noStrike" cap="none" normalizeH="0" baseline="0" dirty="0">
                <a:ln>
                  <a:noFill/>
                </a:ln>
                <a:solidFill>
                  <a:schemeClr val="bg1"/>
                </a:solidFill>
                <a:effectLst/>
                <a:latin typeface="+mn-lt"/>
              </a:rPr>
            </a:br>
            <a:r>
              <a:rPr kumimoji="0" lang="es-AR" altLang="es-AR" b="0" i="0" u="none" strike="noStrike" cap="none" normalizeH="0" baseline="0" dirty="0">
                <a:ln>
                  <a:noFill/>
                </a:ln>
                <a:solidFill>
                  <a:schemeClr val="bg1"/>
                </a:solidFill>
                <a:effectLst/>
                <a:latin typeface="+mn-lt"/>
              </a:rPr>
              <a:t>En el análisis de casos promedio, tomamos todas las entradas posibles y calculamos el tiempo de cómputo para todas las entradas. Suma todos los valores calculados y divide la suma por el número total de entradas. Debemos conocer (o predecir) la distribución de los casos. Para el problema de la búsqueda lineal, supongamos que todos los casos están </a:t>
            </a:r>
            <a:r>
              <a:rPr kumimoji="0" lang="es-AR" altLang="es-AR" b="0" i="0" u="sng" strike="noStrike" cap="none" normalizeH="0" baseline="0" dirty="0">
                <a:ln>
                  <a:noFill/>
                </a:ln>
                <a:solidFill>
                  <a:schemeClr val="bg1"/>
                </a:solidFill>
                <a:effectLst/>
                <a:latin typeface="+mn-lt"/>
                <a:hlinkClick r:id="rId3">
                  <a:extLst>
                    <a:ext uri="{A12FA001-AC4F-418D-AE19-62706E023703}">
                      <ahyp:hlinkClr xmlns:ahyp="http://schemas.microsoft.com/office/drawing/2018/hyperlinkcolor" val="tx"/>
                    </a:ext>
                  </a:extLst>
                </a:hlinkClick>
              </a:rPr>
              <a:t>distribuidos uniformemente</a:t>
            </a:r>
            <a:r>
              <a:rPr kumimoji="0" lang="es-AR" altLang="es-AR" b="0" i="0" u="none" strike="noStrike" cap="none" normalizeH="0" baseline="0" dirty="0">
                <a:ln>
                  <a:noFill/>
                </a:ln>
                <a:solidFill>
                  <a:schemeClr val="bg1"/>
                </a:solidFill>
                <a:effectLst/>
                <a:latin typeface="+mn-lt"/>
              </a:rPr>
              <a:t> (incluido el caso de que x no esté presente en la matriz). Así que sumamos todos los casos y dividimos la suma por (n+1). A continuación se encuentra el valor de la complejidad del tiempo promedio de los casos.</a:t>
            </a:r>
            <a:br>
              <a:rPr kumimoji="0" lang="es-AR" altLang="es-AR" b="0" i="0" u="none" strike="noStrike" cap="none" normalizeH="0" baseline="0" dirty="0">
                <a:ln>
                  <a:noFill/>
                </a:ln>
                <a:solidFill>
                  <a:schemeClr val="bg1"/>
                </a:solidFill>
                <a:effectLst/>
                <a:latin typeface="+mn-lt"/>
              </a:rPr>
            </a:br>
            <a:r>
              <a:rPr kumimoji="0" lang="es-AR" altLang="es-AR" b="0" i="0" u="none" strike="noStrike" cap="none" normalizeH="0" baseline="0" dirty="0">
                <a:ln>
                  <a:noFill/>
                </a:ln>
                <a:solidFill>
                  <a:schemeClr val="bg1"/>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err="1">
                <a:ln>
                  <a:noFill/>
                </a:ln>
                <a:solidFill>
                  <a:schemeClr val="bg1"/>
                </a:solidFill>
                <a:effectLst/>
                <a:latin typeface="+mn-lt"/>
              </a:rPr>
              <a:t>Average</a:t>
            </a:r>
            <a:r>
              <a:rPr kumimoji="0" lang="es-AR" altLang="es-AR" b="0" i="0" u="none" strike="noStrike" cap="none" normalizeH="0" baseline="0" dirty="0">
                <a:ln>
                  <a:noFill/>
                </a:ln>
                <a:solidFill>
                  <a:schemeClr val="bg1"/>
                </a:solidFill>
                <a:effectLst/>
                <a:latin typeface="+mn-lt"/>
              </a:rPr>
              <a:t> Case Time = </a:t>
            </a:r>
          </a:p>
        </p:txBody>
      </p:sp>
      <p:pic>
        <p:nvPicPr>
          <p:cNvPr id="3077" name="Picture 5" descr="Caja de luz">
            <a:extLst>
              <a:ext uri="{FF2B5EF4-FFF2-40B4-BE49-F238E27FC236}">
                <a16:creationId xmlns:a16="http://schemas.microsoft.com/office/drawing/2014/main" id="{177920DD-5755-4BA6-82BE-D0C594C00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1868" y="5293421"/>
            <a:ext cx="2535601" cy="656539"/>
          </a:xfrm>
          <a:prstGeom prst="rect">
            <a:avLst/>
          </a:prstGeom>
          <a:solidFill>
            <a:schemeClr val="bg1"/>
          </a:solidFill>
        </p:spPr>
      </p:pic>
      <p:sp>
        <p:nvSpPr>
          <p:cNvPr id="7" name="CuadroTexto 6">
            <a:extLst>
              <a:ext uri="{FF2B5EF4-FFF2-40B4-BE49-F238E27FC236}">
                <a16:creationId xmlns:a16="http://schemas.microsoft.com/office/drawing/2014/main" id="{CF372348-449B-463A-99D2-F6955878CC68}"/>
              </a:ext>
            </a:extLst>
          </p:cNvPr>
          <p:cNvSpPr txBox="1"/>
          <p:nvPr/>
        </p:nvSpPr>
        <p:spPr>
          <a:xfrm>
            <a:off x="531113" y="223039"/>
            <a:ext cx="11562588" cy="978729"/>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MX" dirty="0"/>
              <a:t>Análisis de algoritmos | Conjunto 2 </a:t>
            </a:r>
            <a:br>
              <a:rPr lang="es-MX" dirty="0"/>
            </a:br>
            <a:r>
              <a:rPr lang="es-MX" sz="2800" b="0" dirty="0"/>
              <a:t>(Peor, Promedio y Mejores Casos)</a:t>
            </a:r>
            <a:endParaRPr lang="es-MX" b="0" dirty="0"/>
          </a:p>
        </p:txBody>
      </p:sp>
    </p:spTree>
    <p:extLst>
      <p:ext uri="{BB962C8B-B14F-4D97-AF65-F5344CB8AC3E}">
        <p14:creationId xmlns:p14="http://schemas.microsoft.com/office/powerpoint/2010/main" val="3582769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0D330B1-8AFC-4BD6-9C5D-6E297A145129}"/>
              </a:ext>
            </a:extLst>
          </p:cNvPr>
          <p:cNvSpPr txBox="1"/>
          <p:nvPr/>
        </p:nvSpPr>
        <p:spPr>
          <a:xfrm>
            <a:off x="129540" y="150430"/>
            <a:ext cx="11562588" cy="978729"/>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MX" dirty="0"/>
              <a:t>Análisis de algoritmos | Conjunto 2 </a:t>
            </a:r>
            <a:br>
              <a:rPr lang="es-MX" dirty="0"/>
            </a:br>
            <a:r>
              <a:rPr lang="es-MX" sz="2800" b="0" dirty="0"/>
              <a:t>(Peor, Promedio y Mejores Casos)</a:t>
            </a:r>
            <a:endParaRPr lang="es-MX" b="0" dirty="0"/>
          </a:p>
        </p:txBody>
      </p:sp>
      <p:sp>
        <p:nvSpPr>
          <p:cNvPr id="6" name="CuadroTexto 5">
            <a:extLst>
              <a:ext uri="{FF2B5EF4-FFF2-40B4-BE49-F238E27FC236}">
                <a16:creationId xmlns:a16="http://schemas.microsoft.com/office/drawing/2014/main" id="{A94C21F6-D3A0-457D-8B70-26279F3EC0A4}"/>
              </a:ext>
            </a:extLst>
          </p:cNvPr>
          <p:cNvSpPr txBox="1"/>
          <p:nvPr/>
        </p:nvSpPr>
        <p:spPr>
          <a:xfrm>
            <a:off x="217170" y="1289036"/>
            <a:ext cx="11757660" cy="5355312"/>
          </a:xfrm>
          <a:prstGeom prst="rect">
            <a:avLst/>
          </a:prstGeom>
          <a:noFill/>
        </p:spPr>
        <p:txBody>
          <a:bodyPr wrap="square">
            <a:spAutoFit/>
          </a:bodyPr>
          <a:lstStyle/>
          <a:p>
            <a:r>
              <a:rPr lang="es-MX" b="1" i="0" dirty="0">
                <a:solidFill>
                  <a:schemeClr val="accent1">
                    <a:lumMod val="60000"/>
                    <a:lumOff val="40000"/>
                  </a:schemeClr>
                </a:solidFill>
                <a:effectLst/>
              </a:rPr>
              <a:t>Análisis del mejor caso (falso, final feliz)</a:t>
            </a:r>
            <a:br>
              <a:rPr lang="es-MX" b="1" i="0" dirty="0">
                <a:solidFill>
                  <a:schemeClr val="accent1">
                    <a:lumMod val="60000"/>
                    <a:lumOff val="40000"/>
                  </a:schemeClr>
                </a:solidFill>
                <a:effectLst/>
              </a:rPr>
            </a:br>
            <a:br>
              <a:rPr lang="es-MX" dirty="0">
                <a:solidFill>
                  <a:schemeClr val="bg1"/>
                </a:solidFill>
              </a:rPr>
            </a:br>
            <a:r>
              <a:rPr lang="es-MX" b="0" i="0" dirty="0">
                <a:solidFill>
                  <a:schemeClr val="bg1"/>
                </a:solidFill>
                <a:effectLst/>
              </a:rPr>
              <a:t>En el análisis del mejor de los casos, calculamos el límite inferior en el tiempo de ejecución de un algoritmo. Debemos conocer el caso que provoca que se ejecute un número mínimo de operaciones. En el problema de búsqueda lineal, el mejor de los casos ocurre cuando x está presente en la primera ubicación. El número de operaciones en el mejor de los casos es constante (no depende de n). Así que la complejidad del tiempo en el</a:t>
            </a:r>
            <a:br>
              <a:rPr lang="es-MX" dirty="0">
                <a:solidFill>
                  <a:schemeClr val="bg1"/>
                </a:solidFill>
              </a:rPr>
            </a:br>
            <a:r>
              <a:rPr lang="es-MX" b="0" i="0" dirty="0">
                <a:solidFill>
                  <a:schemeClr val="bg1"/>
                </a:solidFill>
                <a:effectLst/>
              </a:rPr>
              <a:t>mejor de los casos sería Θ(1) La mayoría de las veces, hacemos análisis del peor de los casos para analizar algoritmos. En el peor de los casos, garantizamos un límite superior en el tiempo de ejecución de un algoritmo que es buena información.</a:t>
            </a:r>
            <a:br>
              <a:rPr lang="es-MX" dirty="0">
                <a:solidFill>
                  <a:schemeClr val="bg1"/>
                </a:solidFill>
              </a:rPr>
            </a:br>
            <a:r>
              <a:rPr lang="es-MX" b="0" i="0" dirty="0">
                <a:solidFill>
                  <a:schemeClr val="bg1"/>
                </a:solidFill>
                <a:effectLst/>
              </a:rPr>
              <a:t>El análisis de casos promedio no es fácil de hacer en la mayoría de los casos prácticos y rara vez se hace. En el análisis de casos promedio, debemos conocer (o predecir) la distribución matemática de todas las entradas posibles.</a:t>
            </a:r>
            <a:br>
              <a:rPr lang="es-MX" dirty="0">
                <a:solidFill>
                  <a:schemeClr val="bg1"/>
                </a:solidFill>
              </a:rPr>
            </a:br>
            <a:r>
              <a:rPr lang="es-MX" b="0" i="0" dirty="0">
                <a:solidFill>
                  <a:schemeClr val="bg1"/>
                </a:solidFill>
                <a:effectLst/>
              </a:rPr>
              <a:t>El análisis del mejor de los casos es falso. Garantizar un límite inferior en un algoritmo no proporciona ninguna información, ya que en el peor de los casos, un algoritmo puede tardar años en ejecutarse.</a:t>
            </a:r>
            <a:br>
              <a:rPr lang="es-MX" dirty="0">
                <a:solidFill>
                  <a:schemeClr val="bg1"/>
                </a:solidFill>
              </a:rPr>
            </a:br>
            <a:r>
              <a:rPr lang="es-MX" b="0" i="0" dirty="0">
                <a:solidFill>
                  <a:schemeClr val="bg1"/>
                </a:solidFill>
                <a:effectLst/>
              </a:rPr>
              <a:t>Para algunos algoritmos, todos los casos son asintóticamente iguales, es decir, no hay peores y mejores casos. Por ejemplo,</a:t>
            </a:r>
            <a:r>
              <a:rPr lang="es-MX" b="0" i="0" u="sng" dirty="0">
                <a:solidFill>
                  <a:schemeClr val="bg1"/>
                </a:solidFill>
                <a:effectLst/>
                <a:hlinkClick r:id="rId2">
                  <a:extLst>
                    <a:ext uri="{A12FA001-AC4F-418D-AE19-62706E023703}">
                      <ahyp:hlinkClr xmlns:ahyp="http://schemas.microsoft.com/office/drawing/2018/hyperlinkcolor" val="tx"/>
                    </a:ext>
                  </a:extLst>
                </a:hlinkClick>
              </a:rPr>
              <a:t> Ordenar combinar</a:t>
            </a:r>
            <a:r>
              <a:rPr lang="es-MX" b="0" i="0" dirty="0">
                <a:solidFill>
                  <a:schemeClr val="bg1"/>
                </a:solidFill>
                <a:effectLst/>
              </a:rPr>
              <a:t>. </a:t>
            </a:r>
            <a:r>
              <a:rPr lang="es-MX" b="0" i="0" dirty="0" err="1">
                <a:solidFill>
                  <a:schemeClr val="bg1"/>
                </a:solidFill>
                <a:effectLst/>
              </a:rPr>
              <a:t>Merge</a:t>
            </a:r>
            <a:r>
              <a:rPr lang="es-MX" b="0" i="0" dirty="0">
                <a:solidFill>
                  <a:schemeClr val="bg1"/>
                </a:solidFill>
                <a:effectLst/>
              </a:rPr>
              <a:t> </a:t>
            </a:r>
            <a:r>
              <a:rPr lang="es-MX" b="0" i="0" dirty="0" err="1">
                <a:solidFill>
                  <a:schemeClr val="bg1"/>
                </a:solidFill>
                <a:effectLst/>
              </a:rPr>
              <a:t>Sort</a:t>
            </a:r>
            <a:r>
              <a:rPr lang="es-MX" b="0" i="0" dirty="0">
                <a:solidFill>
                  <a:schemeClr val="bg1"/>
                </a:solidFill>
                <a:effectLst/>
              </a:rPr>
              <a:t> realiza operaciones Θ(</a:t>
            </a:r>
            <a:r>
              <a:rPr lang="es-MX" b="0" i="0" dirty="0" err="1">
                <a:solidFill>
                  <a:schemeClr val="bg1"/>
                </a:solidFill>
                <a:effectLst/>
              </a:rPr>
              <a:t>nLogn</a:t>
            </a:r>
            <a:r>
              <a:rPr lang="es-MX" b="0" i="0" dirty="0">
                <a:solidFill>
                  <a:schemeClr val="bg1"/>
                </a:solidFill>
                <a:effectLst/>
              </a:rPr>
              <a:t>) en todos los casos. La mayoría de los otros algoritmos de clasificación tienen los peores y mejores casos. Por ejemplo, en la implementación típica de Quick </a:t>
            </a:r>
            <a:r>
              <a:rPr lang="es-MX" b="0" i="0" dirty="0" err="1">
                <a:solidFill>
                  <a:schemeClr val="bg1"/>
                </a:solidFill>
                <a:effectLst/>
              </a:rPr>
              <a:t>Sort</a:t>
            </a:r>
            <a:r>
              <a:rPr lang="es-MX" b="0" i="0" dirty="0">
                <a:solidFill>
                  <a:schemeClr val="bg1"/>
                </a:solidFill>
                <a:effectLst/>
              </a:rPr>
              <a:t> (donde el pivote se elige como elemento de esquina), lo peor ocurre cuando la matriz de entrada ya está ordenada y lo mejor ocurre cuando los elementos pivotantes siempre dividen la matriz en dos mitades. Para la ordenación de inserción, el peor de los casos se produce cuando la matriz se ordena por inverso y el mejor de los casos se produce cuando la matriz se ordena en el mismo orden que la salida.</a:t>
            </a:r>
            <a:endParaRPr lang="es-AR" dirty="0">
              <a:solidFill>
                <a:schemeClr val="bg1"/>
              </a:solidFill>
            </a:endParaRPr>
          </a:p>
        </p:txBody>
      </p:sp>
    </p:spTree>
    <p:extLst>
      <p:ext uri="{BB962C8B-B14F-4D97-AF65-F5344CB8AC3E}">
        <p14:creationId xmlns:p14="http://schemas.microsoft.com/office/powerpoint/2010/main" val="3866054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156D0CEB-85DD-45CB-91A2-396155B15F85}"/>
              </a:ext>
            </a:extLst>
          </p:cNvPr>
          <p:cNvSpPr txBox="1"/>
          <p:nvPr/>
        </p:nvSpPr>
        <p:spPr>
          <a:xfrm>
            <a:off x="991362" y="0"/>
            <a:ext cx="10209276" cy="4247317"/>
          </a:xfrm>
          <a:prstGeom prst="rect">
            <a:avLst/>
          </a:prstGeom>
        </p:spPr>
        <p:txBody>
          <a:bodyPr vert="horz" lIns="91440" tIns="45720" rIns="91440" bIns="45720" rtlCol="0" anchor="b">
            <a:normAutofit/>
          </a:bodyPr>
          <a:lstStyle>
            <a:lvl1pPr algn="ctr">
              <a:lnSpc>
                <a:spcPct val="90000"/>
              </a:lnSpc>
              <a:spcBef>
                <a:spcPct val="0"/>
              </a:spcBef>
              <a:buNone/>
              <a:defRPr sz="6000" b="1" i="0">
                <a:solidFill>
                  <a:srgbClr val="FFFFFF"/>
                </a:solidFill>
                <a:effectLst/>
                <a:latin typeface="+mj-lt"/>
                <a:ea typeface="+mj-ea"/>
                <a:cs typeface="+mj-cs"/>
              </a:defRPr>
            </a:lvl1pPr>
          </a:lstStyle>
          <a:p>
            <a:r>
              <a:rPr lang="es-AR" dirty="0"/>
              <a:t>Análisis de algoritmos | </a:t>
            </a:r>
            <a:br>
              <a:rPr lang="es-AR" dirty="0"/>
            </a:br>
            <a:r>
              <a:rPr lang="es-AR" dirty="0"/>
              <a:t>3 (Notaciones asintóticas)</a:t>
            </a:r>
          </a:p>
        </p:txBody>
      </p:sp>
      <p:sp>
        <p:nvSpPr>
          <p:cNvPr id="3" name="CuadroTexto 2">
            <a:extLst>
              <a:ext uri="{FF2B5EF4-FFF2-40B4-BE49-F238E27FC236}">
                <a16:creationId xmlns:a16="http://schemas.microsoft.com/office/drawing/2014/main" id="{1D1A6EFC-A317-587E-1C35-BB765CC9C556}"/>
              </a:ext>
            </a:extLst>
          </p:cNvPr>
          <p:cNvSpPr txBox="1"/>
          <p:nvPr/>
        </p:nvSpPr>
        <p:spPr>
          <a:xfrm>
            <a:off x="7646504" y="4333460"/>
            <a:ext cx="4057714" cy="369332"/>
          </a:xfrm>
          <a:prstGeom prst="rect">
            <a:avLst/>
          </a:prstGeom>
          <a:noFill/>
        </p:spPr>
        <p:txBody>
          <a:bodyPr wrap="none" rtlCol="0">
            <a:spAutoFit/>
          </a:bodyPr>
          <a:lstStyle/>
          <a:p>
            <a:r>
              <a:rPr lang="es-MX" dirty="0">
                <a:solidFill>
                  <a:schemeClr val="accent1">
                    <a:lumMod val="60000"/>
                    <a:lumOff val="40000"/>
                  </a:schemeClr>
                </a:solidFill>
              </a:rPr>
              <a:t>Aproximación Metodológica Matemática.</a:t>
            </a:r>
            <a:endParaRPr lang="es-AR" dirty="0">
              <a:solidFill>
                <a:schemeClr val="accent1">
                  <a:lumMod val="60000"/>
                  <a:lumOff val="40000"/>
                </a:schemeClr>
              </a:solidFill>
            </a:endParaRPr>
          </a:p>
        </p:txBody>
      </p:sp>
      <p:cxnSp>
        <p:nvCxnSpPr>
          <p:cNvPr id="4" name="Conector recto 3">
            <a:extLst>
              <a:ext uri="{FF2B5EF4-FFF2-40B4-BE49-F238E27FC236}">
                <a16:creationId xmlns:a16="http://schemas.microsoft.com/office/drawing/2014/main" id="{24127B90-6A2F-A5E9-809C-D55D39651179}"/>
              </a:ext>
            </a:extLst>
          </p:cNvPr>
          <p:cNvCxnSpPr/>
          <p:nvPr/>
        </p:nvCxnSpPr>
        <p:spPr>
          <a:xfrm flipH="1">
            <a:off x="6268278" y="4297607"/>
            <a:ext cx="592372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594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42C2F8D-ECC2-49F2-9A2E-FB7EA36C301A}"/>
              </a:ext>
            </a:extLst>
          </p:cNvPr>
          <p:cNvSpPr txBox="1"/>
          <p:nvPr/>
        </p:nvSpPr>
        <p:spPr>
          <a:xfrm>
            <a:off x="288036" y="373118"/>
            <a:ext cx="6099048" cy="978729"/>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AR" dirty="0"/>
              <a:t>Análisis de algoritmos | Conjunto 3 (Notaciones asintóticas)</a:t>
            </a:r>
          </a:p>
        </p:txBody>
      </p:sp>
      <p:sp>
        <p:nvSpPr>
          <p:cNvPr id="7" name="CuadroTexto 6">
            <a:extLst>
              <a:ext uri="{FF2B5EF4-FFF2-40B4-BE49-F238E27FC236}">
                <a16:creationId xmlns:a16="http://schemas.microsoft.com/office/drawing/2014/main" id="{1C2CCD0E-A1F2-4391-ACC6-D0AF27D2B67F}"/>
              </a:ext>
            </a:extLst>
          </p:cNvPr>
          <p:cNvSpPr txBox="1"/>
          <p:nvPr/>
        </p:nvSpPr>
        <p:spPr>
          <a:xfrm>
            <a:off x="99024" y="1666525"/>
            <a:ext cx="6605133" cy="2862322"/>
          </a:xfrm>
          <a:prstGeom prst="rect">
            <a:avLst/>
          </a:prstGeom>
          <a:noFill/>
        </p:spPr>
        <p:txBody>
          <a:bodyPr wrap="square">
            <a:spAutoFit/>
          </a:bodyPr>
          <a:lstStyle/>
          <a:p>
            <a:r>
              <a:rPr lang="es-MX" b="0" i="0" dirty="0">
                <a:solidFill>
                  <a:schemeClr val="bg1"/>
                </a:solidFill>
                <a:effectLst/>
              </a:rPr>
              <a:t>Hemos discutido </a:t>
            </a:r>
            <a:r>
              <a:rPr lang="es-MX" b="0" i="0" u="sng" dirty="0">
                <a:solidFill>
                  <a:schemeClr val="bg1"/>
                </a:solidFill>
                <a:effectLst/>
              </a:rPr>
              <a:t>el análisis de los peores, promedio </a:t>
            </a:r>
            <a:r>
              <a:rPr lang="es-MX" b="0" i="0" dirty="0">
                <a:solidFill>
                  <a:schemeClr val="bg1"/>
                </a:solidFill>
                <a:effectLst/>
              </a:rPr>
              <a:t>y mejores</a:t>
            </a:r>
            <a:r>
              <a:rPr lang="es-MX" b="0" i="0" u="sng" dirty="0">
                <a:solidFill>
                  <a:schemeClr val="bg1"/>
                </a:solidFill>
                <a:effectLst/>
              </a:rPr>
              <a:t> casos de algoritmos.</a:t>
            </a:r>
            <a:r>
              <a:rPr lang="es-MX" b="0" i="0" dirty="0">
                <a:solidFill>
                  <a:schemeClr val="bg1"/>
                </a:solidFill>
                <a:effectLst/>
              </a:rPr>
              <a:t> La idea principal detrás del análisis asintótico es tener una medida de la eficiencia de los algoritmos que no dependen de constantes específicas de la máquina y no requieren que los algoritmos se implementen y los programas tomen el tiempo que tardan en compararse. </a:t>
            </a:r>
            <a:r>
              <a:rPr lang="es-MX" b="0" i="0" dirty="0">
                <a:solidFill>
                  <a:schemeClr val="accent1">
                    <a:lumMod val="60000"/>
                    <a:lumOff val="40000"/>
                  </a:schemeClr>
                </a:solidFill>
                <a:effectLst/>
              </a:rPr>
              <a:t>Las notaciones asintóticas son herramientas matemáticas para representar la complejidad del tiempo de los algoritmos para el análisis asintótico</a:t>
            </a:r>
            <a:r>
              <a:rPr lang="es-MX" b="0" i="0" dirty="0">
                <a:solidFill>
                  <a:schemeClr val="bg1"/>
                </a:solidFill>
                <a:effectLst/>
              </a:rPr>
              <a:t>. Las siguientes 3 notaciones asintóticas se utilizan principalmente para representar la complejidad temporal de los algoritmos.</a:t>
            </a:r>
            <a:endParaRPr lang="es-AR" dirty="0">
              <a:solidFill>
                <a:schemeClr val="bg1"/>
              </a:solidFill>
            </a:endParaRPr>
          </a:p>
        </p:txBody>
      </p:sp>
      <p:sp>
        <p:nvSpPr>
          <p:cNvPr id="10" name="CuadroTexto 9">
            <a:extLst>
              <a:ext uri="{FF2B5EF4-FFF2-40B4-BE49-F238E27FC236}">
                <a16:creationId xmlns:a16="http://schemas.microsoft.com/office/drawing/2014/main" id="{D57948A2-5FFB-4117-9B41-2CB634A9FABA}"/>
              </a:ext>
            </a:extLst>
          </p:cNvPr>
          <p:cNvSpPr txBox="1"/>
          <p:nvPr/>
        </p:nvSpPr>
        <p:spPr>
          <a:xfrm>
            <a:off x="560070" y="5159685"/>
            <a:ext cx="6099048" cy="923330"/>
          </a:xfrm>
          <a:prstGeom prst="rect">
            <a:avLst/>
          </a:prstGeom>
          <a:noFill/>
        </p:spPr>
        <p:txBody>
          <a:bodyPr wrap="square">
            <a:spAutoFit/>
          </a:bodyPr>
          <a:lstStyle/>
          <a:p>
            <a:pPr marL="342900" indent="-342900">
              <a:buAutoNum type="arabicParenR"/>
            </a:pPr>
            <a:r>
              <a:rPr lang="es-AR" b="1" i="0" dirty="0">
                <a:solidFill>
                  <a:schemeClr val="accent1">
                    <a:lumMod val="60000"/>
                    <a:lumOff val="40000"/>
                  </a:schemeClr>
                </a:solidFill>
                <a:effectLst/>
                <a:latin typeface="urw-din"/>
              </a:rPr>
              <a:t>Notación </a:t>
            </a:r>
            <a:r>
              <a:rPr lang="el-GR" b="1" i="0" dirty="0">
                <a:solidFill>
                  <a:schemeClr val="accent1">
                    <a:lumMod val="60000"/>
                    <a:lumOff val="40000"/>
                  </a:schemeClr>
                </a:solidFill>
                <a:effectLst/>
                <a:latin typeface="urw-din"/>
              </a:rPr>
              <a:t>Θ</a:t>
            </a:r>
            <a:endParaRPr lang="es-AR" b="1" i="0" dirty="0">
              <a:solidFill>
                <a:schemeClr val="accent1">
                  <a:lumMod val="60000"/>
                  <a:lumOff val="40000"/>
                </a:schemeClr>
              </a:solidFill>
              <a:effectLst/>
              <a:latin typeface="urw-din"/>
            </a:endParaRPr>
          </a:p>
          <a:p>
            <a:pPr marL="342900" indent="-342900">
              <a:buAutoNum type="arabicParenR"/>
            </a:pPr>
            <a:r>
              <a:rPr lang="es-AR" b="1" i="0" dirty="0">
                <a:solidFill>
                  <a:schemeClr val="accent1">
                    <a:lumMod val="60000"/>
                    <a:lumOff val="40000"/>
                  </a:schemeClr>
                </a:solidFill>
                <a:effectLst/>
                <a:latin typeface="urw-din"/>
              </a:rPr>
              <a:t>Notación Big O</a:t>
            </a:r>
            <a:endParaRPr lang="es-AR" b="1" dirty="0">
              <a:solidFill>
                <a:schemeClr val="accent1">
                  <a:lumMod val="60000"/>
                  <a:lumOff val="40000"/>
                </a:schemeClr>
              </a:solidFill>
              <a:latin typeface="urw-din"/>
            </a:endParaRPr>
          </a:p>
          <a:p>
            <a:pPr marL="342900" indent="-342900">
              <a:buAutoNum type="arabicParenR"/>
            </a:pPr>
            <a:r>
              <a:rPr lang="es-AR" b="1" i="0" dirty="0">
                <a:solidFill>
                  <a:schemeClr val="accent1">
                    <a:lumMod val="60000"/>
                    <a:lumOff val="40000"/>
                  </a:schemeClr>
                </a:solidFill>
                <a:effectLst/>
                <a:latin typeface="urw-din"/>
              </a:rPr>
              <a:t>Notación </a:t>
            </a:r>
            <a:r>
              <a:rPr lang="el-GR" b="1" i="0" dirty="0">
                <a:solidFill>
                  <a:schemeClr val="accent1">
                    <a:lumMod val="60000"/>
                    <a:lumOff val="40000"/>
                  </a:schemeClr>
                </a:solidFill>
                <a:effectLst/>
                <a:latin typeface="urw-din"/>
              </a:rPr>
              <a:t>Ω</a:t>
            </a:r>
            <a:endParaRPr lang="es-AR" dirty="0">
              <a:solidFill>
                <a:schemeClr val="accent1">
                  <a:lumMod val="60000"/>
                  <a:lumOff val="40000"/>
                </a:schemeClr>
              </a:solidFill>
            </a:endParaRPr>
          </a:p>
        </p:txBody>
      </p:sp>
      <p:pic>
        <p:nvPicPr>
          <p:cNvPr id="3" name="Imagen 2">
            <a:extLst>
              <a:ext uri="{FF2B5EF4-FFF2-40B4-BE49-F238E27FC236}">
                <a16:creationId xmlns:a16="http://schemas.microsoft.com/office/drawing/2014/main" id="{1264AA8F-9B10-BD6A-9BD2-3D476BC3B746}"/>
              </a:ext>
            </a:extLst>
          </p:cNvPr>
          <p:cNvPicPr>
            <a:picLocks noChangeAspect="1"/>
          </p:cNvPicPr>
          <p:nvPr/>
        </p:nvPicPr>
        <p:blipFill>
          <a:blip r:embed="rId2"/>
          <a:stretch>
            <a:fillRect/>
          </a:stretch>
        </p:blipFill>
        <p:spPr>
          <a:xfrm>
            <a:off x="3575817" y="4843526"/>
            <a:ext cx="3508475" cy="1641356"/>
          </a:xfrm>
          <a:prstGeom prst="rect">
            <a:avLst/>
          </a:prstGeom>
        </p:spPr>
      </p:pic>
      <p:pic>
        <p:nvPicPr>
          <p:cNvPr id="6" name="Imagen 5">
            <a:extLst>
              <a:ext uri="{FF2B5EF4-FFF2-40B4-BE49-F238E27FC236}">
                <a16:creationId xmlns:a16="http://schemas.microsoft.com/office/drawing/2014/main" id="{514FFB83-AA7E-7C63-7772-33FB73886551}"/>
              </a:ext>
            </a:extLst>
          </p:cNvPr>
          <p:cNvPicPr>
            <a:picLocks noChangeAspect="1"/>
          </p:cNvPicPr>
          <p:nvPr/>
        </p:nvPicPr>
        <p:blipFill>
          <a:blip r:embed="rId3"/>
          <a:stretch>
            <a:fillRect/>
          </a:stretch>
        </p:blipFill>
        <p:spPr>
          <a:xfrm>
            <a:off x="6902326" y="906782"/>
            <a:ext cx="2734103" cy="2862323"/>
          </a:xfrm>
          <a:prstGeom prst="rect">
            <a:avLst/>
          </a:prstGeom>
        </p:spPr>
      </p:pic>
      <p:pic>
        <p:nvPicPr>
          <p:cNvPr id="11" name="Imagen 10">
            <a:extLst>
              <a:ext uri="{FF2B5EF4-FFF2-40B4-BE49-F238E27FC236}">
                <a16:creationId xmlns:a16="http://schemas.microsoft.com/office/drawing/2014/main" id="{2582AEA7-5F2A-9CD6-663C-3DA51B0D3BDC}"/>
              </a:ext>
            </a:extLst>
          </p:cNvPr>
          <p:cNvPicPr>
            <a:picLocks noChangeAspect="1"/>
          </p:cNvPicPr>
          <p:nvPr/>
        </p:nvPicPr>
        <p:blipFill>
          <a:blip r:embed="rId4"/>
          <a:stretch>
            <a:fillRect/>
          </a:stretch>
        </p:blipFill>
        <p:spPr>
          <a:xfrm>
            <a:off x="7822894" y="4500459"/>
            <a:ext cx="3991001" cy="2327490"/>
          </a:xfrm>
          <a:prstGeom prst="rect">
            <a:avLst/>
          </a:prstGeom>
        </p:spPr>
      </p:pic>
      <p:pic>
        <p:nvPicPr>
          <p:cNvPr id="12" name="Imagen 11">
            <a:extLst>
              <a:ext uri="{FF2B5EF4-FFF2-40B4-BE49-F238E27FC236}">
                <a16:creationId xmlns:a16="http://schemas.microsoft.com/office/drawing/2014/main" id="{80F705C3-E617-7354-85B7-FF72B29688B0}"/>
              </a:ext>
            </a:extLst>
          </p:cNvPr>
          <p:cNvPicPr>
            <a:picLocks noChangeAspect="1"/>
          </p:cNvPicPr>
          <p:nvPr/>
        </p:nvPicPr>
        <p:blipFill>
          <a:blip r:embed="rId5"/>
          <a:stretch>
            <a:fillRect/>
          </a:stretch>
        </p:blipFill>
        <p:spPr>
          <a:xfrm>
            <a:off x="9636429" y="2458685"/>
            <a:ext cx="2387601" cy="2148841"/>
          </a:xfrm>
          <a:prstGeom prst="rect">
            <a:avLst/>
          </a:prstGeom>
        </p:spPr>
      </p:pic>
    </p:spTree>
    <p:extLst>
      <p:ext uri="{BB962C8B-B14F-4D97-AF65-F5344CB8AC3E}">
        <p14:creationId xmlns:p14="http://schemas.microsoft.com/office/powerpoint/2010/main" val="346553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4294967295"/>
          </p:nvPr>
        </p:nvSpPr>
        <p:spPr/>
        <p:txBody>
          <a:bodyPr/>
          <a:lstStyle/>
          <a:p>
            <a:pPr marL="12700">
              <a:lnSpc>
                <a:spcPct val="100000"/>
              </a:lnSpc>
              <a:spcBef>
                <a:spcPts val="105"/>
              </a:spcBef>
            </a:pPr>
            <a:r>
              <a:rPr lang="es-AR"/>
              <a:t>ISFT N151 - AyED II</a:t>
            </a:r>
            <a:endParaRPr lang="es-AR" dirty="0"/>
          </a:p>
        </p:txBody>
      </p:sp>
      <p:sp>
        <p:nvSpPr>
          <p:cNvPr id="5" name="Marcador de fecha 4"/>
          <p:cNvSpPr>
            <a:spLocks noGrp="1"/>
          </p:cNvSpPr>
          <p:nvPr>
            <p:ph type="dt" sz="half" idx="4294967295"/>
          </p:nvPr>
        </p:nvSpPr>
        <p:spPr/>
        <p:txBody>
          <a:bodyPr/>
          <a:lstStyle/>
          <a:p>
            <a:pPr marL="12700">
              <a:lnSpc>
                <a:spcPct val="100000"/>
              </a:lnSpc>
              <a:spcBef>
                <a:spcPts val="110"/>
              </a:spcBef>
            </a:pPr>
            <a:fld id="{2EB4B4FA-D002-48DE-9562-0084E5787F2C}" type="datetime10">
              <a:rPr lang="es-AR" smtClean="0"/>
              <a:t>08:21</a:t>
            </a:fld>
            <a:endParaRPr lang="es-AR" dirty="0"/>
          </a:p>
        </p:txBody>
      </p:sp>
      <p:sp>
        <p:nvSpPr>
          <p:cNvPr id="6" name="Marcador de número de diapositiva 5"/>
          <p:cNvSpPr>
            <a:spLocks noGrp="1"/>
          </p:cNvSpPr>
          <p:nvPr>
            <p:ph type="sldNum" sz="quarter" idx="4294967295"/>
          </p:nvPr>
        </p:nvSpPr>
        <p:spPr/>
        <p:txBody>
          <a:bodyPr/>
          <a:lstStyle/>
          <a:p>
            <a:pPr marL="38100">
              <a:lnSpc>
                <a:spcPct val="100000"/>
              </a:lnSpc>
              <a:spcBef>
                <a:spcPts val="105"/>
              </a:spcBef>
            </a:pPr>
            <a:fld id="{81D60167-4931-47E6-BA6A-407CBD079E47}" type="slidenum">
              <a:rPr lang="es-AR" smtClean="0"/>
              <a:t>3</a:t>
            </a:fld>
            <a:endParaRPr lang="es-AR" dirty="0"/>
          </a:p>
        </p:txBody>
      </p:sp>
      <p:sp>
        <p:nvSpPr>
          <p:cNvPr id="7" name="Título 2"/>
          <p:cNvSpPr>
            <a:spLocks noGrp="1"/>
          </p:cNvSpPr>
          <p:nvPr>
            <p:ph type="title"/>
          </p:nvPr>
        </p:nvSpPr>
        <p:spPr>
          <a:xfrm>
            <a:off x="6160532" y="1039416"/>
            <a:ext cx="6167020" cy="5576911"/>
          </a:xfrm>
        </p:spPr>
        <p:txBody>
          <a:bodyPr wrap="square">
            <a:spAutoFit/>
          </a:bodyPr>
          <a:lstStyle/>
          <a:p>
            <a:r>
              <a:rPr lang="es-AR" sz="1800" dirty="0">
                <a:solidFill>
                  <a:schemeClr val="bg1"/>
                </a:solidFill>
              </a:rPr>
              <a:t>ANALISIS DE LA COMPLEJIDAD</a:t>
            </a:r>
            <a:br>
              <a:rPr lang="es-AR" sz="1800" dirty="0">
                <a:solidFill>
                  <a:schemeClr val="bg1"/>
                </a:solidFill>
              </a:rPr>
            </a:br>
            <a:r>
              <a:rPr lang="es-AR" sz="1800" dirty="0">
                <a:solidFill>
                  <a:schemeClr val="bg1"/>
                </a:solidFill>
              </a:rPr>
              <a:t>ANALISIS ASINTOTICO</a:t>
            </a:r>
            <a:br>
              <a:rPr lang="es-AR" sz="1800" dirty="0">
                <a:solidFill>
                  <a:schemeClr val="bg1"/>
                </a:solidFill>
              </a:rPr>
            </a:br>
            <a:br>
              <a:rPr lang="es-AR" sz="1800" dirty="0">
                <a:solidFill>
                  <a:schemeClr val="bg1"/>
                </a:solidFill>
              </a:rPr>
            </a:br>
            <a:r>
              <a:rPr lang="es-AR" sz="1800" dirty="0">
                <a:solidFill>
                  <a:schemeClr val="bg1"/>
                </a:solidFill>
              </a:rPr>
              <a:t>ANALISIS DE RENDIMIENTO</a:t>
            </a:r>
            <a:br>
              <a:rPr lang="es-ES" sz="1800" b="0" kern="1200" cap="all" dirty="0">
                <a:solidFill>
                  <a:schemeClr val="bg1"/>
                </a:solidFill>
                <a:latin typeface="+mn-lt"/>
              </a:rPr>
            </a:br>
            <a:br>
              <a:rPr lang="es-ES" sz="1800" b="0" kern="1200" cap="all" dirty="0">
                <a:solidFill>
                  <a:schemeClr val="bg1"/>
                </a:solidFill>
                <a:latin typeface="+mn-lt"/>
              </a:rPr>
            </a:br>
            <a:r>
              <a:rPr lang="es-ES" sz="1800" b="0" cap="all" dirty="0">
                <a:solidFill>
                  <a:schemeClr val="bg1"/>
                </a:solidFill>
                <a:latin typeface="+mn-lt"/>
              </a:rPr>
              <a:t>ANALISIS DE ALGORITMOS</a:t>
            </a:r>
            <a:br>
              <a:rPr lang="es-ES" sz="1800" b="0" cap="all" dirty="0">
                <a:solidFill>
                  <a:schemeClr val="bg1"/>
                </a:solidFill>
                <a:latin typeface="+mn-lt"/>
              </a:rPr>
            </a:br>
            <a:r>
              <a:rPr lang="es-ES" sz="1800" cap="all" dirty="0">
                <a:solidFill>
                  <a:schemeClr val="bg1"/>
                </a:solidFill>
                <a:latin typeface="+mn-lt"/>
              </a:rPr>
              <a:t>ANALISIS ASINTOTICO</a:t>
            </a:r>
            <a:br>
              <a:rPr lang="es-ES" sz="1800" cap="all" dirty="0">
                <a:solidFill>
                  <a:schemeClr val="bg1"/>
                </a:solidFill>
                <a:latin typeface="+mn-lt"/>
              </a:rPr>
            </a:br>
            <a:r>
              <a:rPr lang="es-ES" sz="1800" cap="all" dirty="0">
                <a:solidFill>
                  <a:schemeClr val="bg1"/>
                </a:solidFill>
                <a:latin typeface="+mn-lt"/>
              </a:rPr>
              <a:t>PONDERACION ,PEOR PROMEDIO, MEDIO Y MEJOR CASO</a:t>
            </a:r>
            <a:br>
              <a:rPr lang="es-ES" sz="1800" cap="all" dirty="0">
                <a:solidFill>
                  <a:schemeClr val="bg1"/>
                </a:solidFill>
                <a:latin typeface="+mn-lt"/>
              </a:rPr>
            </a:br>
            <a:r>
              <a:rPr lang="es-ES" sz="1800" cap="all" dirty="0">
                <a:solidFill>
                  <a:schemeClr val="bg1"/>
                </a:solidFill>
                <a:latin typeface="+mn-lt"/>
              </a:rPr>
              <a:t>MOTACIONES ASINTOTICAS</a:t>
            </a:r>
            <a:br>
              <a:rPr lang="es-ES" sz="1800" cap="all" dirty="0">
                <a:solidFill>
                  <a:schemeClr val="bg1"/>
                </a:solidFill>
                <a:latin typeface="+mn-lt"/>
              </a:rPr>
            </a:br>
            <a:br>
              <a:rPr lang="es-ES" sz="1800" cap="all" dirty="0">
                <a:solidFill>
                  <a:schemeClr val="bg1"/>
                </a:solidFill>
                <a:latin typeface="+mn-lt"/>
              </a:rPr>
            </a:br>
            <a:r>
              <a:rPr lang="es-ES" sz="1800" cap="all" dirty="0" err="1">
                <a:solidFill>
                  <a:schemeClr val="bg1"/>
                </a:solidFill>
                <a:latin typeface="+mn-lt"/>
              </a:rPr>
              <a:t>bIG</a:t>
            </a:r>
            <a:r>
              <a:rPr lang="es-ES" sz="1800" cap="all" dirty="0">
                <a:solidFill>
                  <a:schemeClr val="bg1"/>
                </a:solidFill>
                <a:latin typeface="+mn-lt"/>
              </a:rPr>
              <a:t>-O</a:t>
            </a:r>
            <a:br>
              <a:rPr lang="es-ES" sz="1800" cap="all" dirty="0">
                <a:solidFill>
                  <a:schemeClr val="bg1"/>
                </a:solidFill>
                <a:latin typeface="+mn-lt"/>
              </a:rPr>
            </a:br>
            <a:br>
              <a:rPr lang="es-ES" sz="1800" cap="all" dirty="0">
                <a:solidFill>
                  <a:schemeClr val="bg1"/>
                </a:solidFill>
                <a:latin typeface="+mn-lt"/>
              </a:rPr>
            </a:br>
            <a:r>
              <a:rPr lang="es-ES" sz="1800" cap="all" dirty="0">
                <a:solidFill>
                  <a:schemeClr val="bg1"/>
                </a:solidFill>
                <a:latin typeface="+mn-lt"/>
              </a:rPr>
              <a:t>complejidad en el tiempo</a:t>
            </a:r>
            <a:br>
              <a:rPr lang="es-ES" sz="1800" cap="all" dirty="0">
                <a:solidFill>
                  <a:schemeClr val="bg1"/>
                </a:solidFill>
                <a:latin typeface="+mn-lt"/>
              </a:rPr>
            </a:br>
            <a:r>
              <a:rPr lang="es-ES" sz="1800" cap="all" dirty="0">
                <a:solidFill>
                  <a:schemeClr val="bg1"/>
                </a:solidFill>
                <a:latin typeface="+mn-lt"/>
              </a:rPr>
              <a:t>complejidad en el espacio</a:t>
            </a:r>
            <a:br>
              <a:rPr lang="es-ES" sz="1800" cap="all" dirty="0">
                <a:solidFill>
                  <a:schemeClr val="bg1"/>
                </a:solidFill>
                <a:latin typeface="+mn-lt"/>
              </a:rPr>
            </a:br>
            <a:br>
              <a:rPr lang="es-ES" sz="1800" cap="all" dirty="0">
                <a:solidFill>
                  <a:schemeClr val="bg1"/>
                </a:solidFill>
                <a:latin typeface="+mn-lt"/>
              </a:rPr>
            </a:br>
            <a:r>
              <a:rPr lang="es-ES" sz="1800" cap="all" dirty="0">
                <a:solidFill>
                  <a:schemeClr val="bg1"/>
                </a:solidFill>
                <a:latin typeface="+mn-lt"/>
              </a:rPr>
              <a:t>comparativa tiempo &amp; espacio</a:t>
            </a:r>
            <a:br>
              <a:rPr lang="es-ES" sz="1800" cap="all" dirty="0">
                <a:solidFill>
                  <a:schemeClr val="bg1"/>
                </a:solidFill>
                <a:latin typeface="+mn-lt"/>
              </a:rPr>
            </a:br>
            <a:br>
              <a:rPr lang="es-ES" sz="1800" cap="all" dirty="0">
                <a:solidFill>
                  <a:schemeClr val="bg1"/>
                </a:solidFill>
                <a:latin typeface="+mn-lt"/>
              </a:rPr>
            </a:br>
            <a:r>
              <a:rPr lang="es-ES" sz="1800" cap="all" dirty="0">
                <a:solidFill>
                  <a:schemeClr val="bg1"/>
                </a:solidFill>
                <a:latin typeface="+mn-lt"/>
              </a:rPr>
              <a:t>entendiendo </a:t>
            </a:r>
            <a:r>
              <a:rPr lang="es-ES" sz="1800" cap="all" dirty="0" err="1">
                <a:solidFill>
                  <a:schemeClr val="bg1"/>
                </a:solidFill>
                <a:latin typeface="+mn-lt"/>
              </a:rPr>
              <a:t>big</a:t>
            </a:r>
            <a:r>
              <a:rPr lang="es-ES" sz="1800" cap="all" dirty="0">
                <a:solidFill>
                  <a:schemeClr val="bg1"/>
                </a:solidFill>
                <a:latin typeface="+mn-lt"/>
              </a:rPr>
              <a:t>-o </a:t>
            </a:r>
            <a:r>
              <a:rPr lang="es-ES" sz="1800" cap="all" dirty="0" err="1">
                <a:solidFill>
                  <a:schemeClr val="bg1"/>
                </a:solidFill>
                <a:latin typeface="+mn-lt"/>
              </a:rPr>
              <a:t>picture</a:t>
            </a:r>
            <a:br>
              <a:rPr lang="es-ES" sz="1800" cap="all" dirty="0">
                <a:solidFill>
                  <a:schemeClr val="bg1"/>
                </a:solidFill>
                <a:latin typeface="+mn-lt"/>
              </a:rPr>
            </a:br>
            <a:br>
              <a:rPr lang="es-ES" sz="1800" cap="all" dirty="0">
                <a:solidFill>
                  <a:schemeClr val="bg1"/>
                </a:solidFill>
                <a:latin typeface="+mn-lt"/>
              </a:rPr>
            </a:br>
            <a:br>
              <a:rPr lang="es-ES" sz="1800" cap="all" dirty="0">
                <a:solidFill>
                  <a:schemeClr val="bg1"/>
                </a:solidFill>
                <a:latin typeface="+mn-lt"/>
              </a:rPr>
            </a:br>
            <a:br>
              <a:rPr lang="es-ES" sz="1800" b="0" cap="all" dirty="0">
                <a:solidFill>
                  <a:schemeClr val="bg1"/>
                </a:solidFill>
                <a:latin typeface="+mn-lt"/>
              </a:rPr>
            </a:br>
            <a:endParaRPr lang="es-AR" sz="1800" b="0" kern="1200" cap="all" dirty="0">
              <a:solidFill>
                <a:schemeClr val="bg1"/>
              </a:solidFill>
              <a:latin typeface="+mn-lt"/>
              <a:ea typeface="+mn-ea"/>
              <a:cs typeface="+mn-cs"/>
            </a:endParaRPr>
          </a:p>
        </p:txBody>
      </p:sp>
      <p:sp>
        <p:nvSpPr>
          <p:cNvPr id="8" name="Rectángulo 7"/>
          <p:cNvSpPr/>
          <p:nvPr/>
        </p:nvSpPr>
        <p:spPr>
          <a:xfrm>
            <a:off x="364642" y="2628037"/>
            <a:ext cx="3445358" cy="1754326"/>
          </a:xfrm>
          <a:prstGeom prst="rect">
            <a:avLst/>
          </a:prstGeom>
        </p:spPr>
        <p:txBody>
          <a:bodyPr wrap="square">
            <a:spAutoFit/>
          </a:bodyPr>
          <a:lstStyle/>
          <a:p>
            <a:pPr algn="r"/>
            <a:r>
              <a:rPr lang="es-AR" sz="3600" dirty="0">
                <a:solidFill>
                  <a:srgbClr val="FFFFFF"/>
                </a:solidFill>
              </a:rPr>
              <a:t>Complejidad computacional y asintótica</a:t>
            </a:r>
            <a:endParaRPr lang="es-AR" sz="3600" dirty="0">
              <a:solidFill>
                <a:schemeClr val="bg1"/>
              </a:solidFill>
            </a:endParaRPr>
          </a:p>
        </p:txBody>
      </p:sp>
      <p:sp>
        <p:nvSpPr>
          <p:cNvPr id="10" name="Flecha derecha 9"/>
          <p:cNvSpPr/>
          <p:nvPr/>
        </p:nvSpPr>
        <p:spPr>
          <a:xfrm>
            <a:off x="4114800" y="3048000"/>
            <a:ext cx="1066800" cy="914400"/>
          </a:xfrm>
          <a:prstGeom prst="rightArrow">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3" name="Conector recto 2">
            <a:extLst>
              <a:ext uri="{FF2B5EF4-FFF2-40B4-BE49-F238E27FC236}">
                <a16:creationId xmlns:a16="http://schemas.microsoft.com/office/drawing/2014/main" id="{F3B9B5B4-8DFE-482B-B5A2-6F98E03180B7}"/>
              </a:ext>
            </a:extLst>
          </p:cNvPr>
          <p:cNvCxnSpPr/>
          <p:nvPr/>
        </p:nvCxnSpPr>
        <p:spPr>
          <a:xfrm>
            <a:off x="5698362" y="1669068"/>
            <a:ext cx="6019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44DC2934-E2E6-4048-A3F9-03378F0801F7}"/>
              </a:ext>
            </a:extLst>
          </p:cNvPr>
          <p:cNvCxnSpPr/>
          <p:nvPr/>
        </p:nvCxnSpPr>
        <p:spPr>
          <a:xfrm>
            <a:off x="5715000" y="901891"/>
            <a:ext cx="6019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5B027642-3458-49D1-882F-EFE12C353D96}"/>
              </a:ext>
            </a:extLst>
          </p:cNvPr>
          <p:cNvCxnSpPr/>
          <p:nvPr/>
        </p:nvCxnSpPr>
        <p:spPr>
          <a:xfrm>
            <a:off x="5910746" y="5652449"/>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EC0780FC-828E-4218-87D8-315C637851ED}"/>
              </a:ext>
            </a:extLst>
          </p:cNvPr>
          <p:cNvSpPr txBox="1"/>
          <p:nvPr/>
        </p:nvSpPr>
        <p:spPr>
          <a:xfrm rot="16200000">
            <a:off x="5323279" y="1105907"/>
            <a:ext cx="695575" cy="369332"/>
          </a:xfrm>
          <a:prstGeom prst="rect">
            <a:avLst/>
          </a:prstGeom>
          <a:noFill/>
        </p:spPr>
        <p:txBody>
          <a:bodyPr wrap="none" rtlCol="0">
            <a:spAutoFit/>
          </a:bodyPr>
          <a:lstStyle/>
          <a:p>
            <a:r>
              <a:rPr lang="es-AR" dirty="0">
                <a:solidFill>
                  <a:schemeClr val="accent1">
                    <a:lumMod val="60000"/>
                    <a:lumOff val="40000"/>
                  </a:schemeClr>
                </a:solidFill>
              </a:rPr>
              <a:t>CORE</a:t>
            </a:r>
          </a:p>
        </p:txBody>
      </p:sp>
      <p:sp>
        <p:nvSpPr>
          <p:cNvPr id="14" name="CuadroTexto 13">
            <a:extLst>
              <a:ext uri="{FF2B5EF4-FFF2-40B4-BE49-F238E27FC236}">
                <a16:creationId xmlns:a16="http://schemas.microsoft.com/office/drawing/2014/main" id="{10928AEA-FBF1-435E-A9D6-50499E756512}"/>
              </a:ext>
            </a:extLst>
          </p:cNvPr>
          <p:cNvSpPr txBox="1"/>
          <p:nvPr/>
        </p:nvSpPr>
        <p:spPr>
          <a:xfrm rot="16200000">
            <a:off x="5155335" y="2676024"/>
            <a:ext cx="1024639" cy="369332"/>
          </a:xfrm>
          <a:prstGeom prst="rect">
            <a:avLst/>
          </a:prstGeom>
          <a:noFill/>
        </p:spPr>
        <p:txBody>
          <a:bodyPr wrap="none" rtlCol="0">
            <a:spAutoFit/>
          </a:bodyPr>
          <a:lstStyle>
            <a:defPPr>
              <a:defRPr lang="es-AR"/>
            </a:defPPr>
            <a:lvl1pPr>
              <a:defRPr>
                <a:solidFill>
                  <a:schemeClr val="accent1">
                    <a:lumMod val="60000"/>
                    <a:lumOff val="40000"/>
                  </a:schemeClr>
                </a:solidFill>
              </a:defRPr>
            </a:lvl1pPr>
          </a:lstStyle>
          <a:p>
            <a:r>
              <a:rPr lang="en-US" cap="all" dirty="0" err="1"/>
              <a:t>analisis</a:t>
            </a:r>
            <a:endParaRPr lang="es-AR" cap="all" dirty="0"/>
          </a:p>
        </p:txBody>
      </p:sp>
      <p:pic>
        <p:nvPicPr>
          <p:cNvPr id="13" name="Imagen 12"/>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 contrast="-2000"/>
                    </a14:imgEffect>
                  </a14:imgLayer>
                </a14:imgProps>
              </a:ext>
            </a:extLst>
          </a:blip>
          <a:stretch>
            <a:fillRect/>
          </a:stretch>
        </p:blipFill>
        <p:spPr>
          <a:xfrm>
            <a:off x="228600" y="4868333"/>
            <a:ext cx="1219200" cy="1779082"/>
          </a:xfrm>
          <a:prstGeom prst="rect">
            <a:avLst/>
          </a:prstGeom>
        </p:spPr>
      </p:pic>
      <p:cxnSp>
        <p:nvCxnSpPr>
          <p:cNvPr id="15" name="Conector recto 14">
            <a:extLst>
              <a:ext uri="{FF2B5EF4-FFF2-40B4-BE49-F238E27FC236}">
                <a16:creationId xmlns:a16="http://schemas.microsoft.com/office/drawing/2014/main" id="{F3B9B5B4-8DFE-482B-B5A2-6F98E03180B7}"/>
              </a:ext>
            </a:extLst>
          </p:cNvPr>
          <p:cNvCxnSpPr/>
          <p:nvPr/>
        </p:nvCxnSpPr>
        <p:spPr>
          <a:xfrm>
            <a:off x="5741578" y="2203607"/>
            <a:ext cx="6019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3B9B5B4-8DFE-482B-B5A2-6F98E03180B7}"/>
              </a:ext>
            </a:extLst>
          </p:cNvPr>
          <p:cNvCxnSpPr/>
          <p:nvPr/>
        </p:nvCxnSpPr>
        <p:spPr>
          <a:xfrm>
            <a:off x="5768874" y="3402843"/>
            <a:ext cx="6019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F3B9B5B4-8DFE-482B-B5A2-6F98E03180B7}"/>
              </a:ext>
            </a:extLst>
          </p:cNvPr>
          <p:cNvCxnSpPr/>
          <p:nvPr/>
        </p:nvCxnSpPr>
        <p:spPr>
          <a:xfrm>
            <a:off x="5853034" y="3923737"/>
            <a:ext cx="6019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F3B9B5B4-8DFE-482B-B5A2-6F98E03180B7}"/>
              </a:ext>
            </a:extLst>
          </p:cNvPr>
          <p:cNvCxnSpPr/>
          <p:nvPr/>
        </p:nvCxnSpPr>
        <p:spPr>
          <a:xfrm>
            <a:off x="6160532" y="4612946"/>
            <a:ext cx="5680462" cy="50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F3B9B5B4-8DFE-482B-B5A2-6F98E03180B7}"/>
              </a:ext>
            </a:extLst>
          </p:cNvPr>
          <p:cNvCxnSpPr/>
          <p:nvPr/>
        </p:nvCxnSpPr>
        <p:spPr>
          <a:xfrm>
            <a:off x="6187828" y="5104264"/>
            <a:ext cx="5756366" cy="21105"/>
          </a:xfrm>
          <a:prstGeom prst="line">
            <a:avLst/>
          </a:prstGeom>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10928AEA-FBF1-435E-A9D6-50499E756512}"/>
              </a:ext>
            </a:extLst>
          </p:cNvPr>
          <p:cNvSpPr txBox="1"/>
          <p:nvPr/>
        </p:nvSpPr>
        <p:spPr>
          <a:xfrm rot="16200000">
            <a:off x="4947479" y="4658652"/>
            <a:ext cx="1530547" cy="369332"/>
          </a:xfrm>
          <a:prstGeom prst="rect">
            <a:avLst/>
          </a:prstGeom>
          <a:noFill/>
        </p:spPr>
        <p:txBody>
          <a:bodyPr wrap="none" rtlCol="0">
            <a:spAutoFit/>
          </a:bodyPr>
          <a:lstStyle>
            <a:defPPr>
              <a:defRPr lang="es-AR"/>
            </a:defPPr>
            <a:lvl1pPr>
              <a:defRPr>
                <a:solidFill>
                  <a:schemeClr val="accent1">
                    <a:lumMod val="60000"/>
                    <a:lumOff val="40000"/>
                  </a:schemeClr>
                </a:solidFill>
              </a:defRPr>
            </a:lvl1pPr>
          </a:lstStyle>
          <a:p>
            <a:r>
              <a:rPr lang="en-US" cap="all" dirty="0" err="1"/>
              <a:t>complejidad</a:t>
            </a:r>
            <a:endParaRPr lang="es-AR" cap="all" dirty="0"/>
          </a:p>
        </p:txBody>
      </p:sp>
    </p:spTree>
    <p:extLst>
      <p:ext uri="{BB962C8B-B14F-4D97-AF65-F5344CB8AC3E}">
        <p14:creationId xmlns:p14="http://schemas.microsoft.com/office/powerpoint/2010/main" val="1000203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C9292D4-7D29-48D5-B9CD-71E6D9FBD932}"/>
              </a:ext>
            </a:extLst>
          </p:cNvPr>
          <p:cNvSpPr txBox="1"/>
          <p:nvPr/>
        </p:nvSpPr>
        <p:spPr>
          <a:xfrm>
            <a:off x="288036" y="373118"/>
            <a:ext cx="7322132" cy="978729"/>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AR" dirty="0"/>
              <a:t>Análisis de algoritmos | Conjunto 3 (Notaciones asintóticas) </a:t>
            </a:r>
            <a:r>
              <a:rPr lang="es-AR" b="1" i="0" dirty="0">
                <a:solidFill>
                  <a:schemeClr val="accent1">
                    <a:lumMod val="60000"/>
                    <a:lumOff val="40000"/>
                  </a:schemeClr>
                </a:solidFill>
                <a:effectLst/>
                <a:latin typeface="urw-din"/>
              </a:rPr>
              <a:t>Notación </a:t>
            </a:r>
            <a:r>
              <a:rPr lang="el-GR" b="1" i="0" dirty="0">
                <a:solidFill>
                  <a:schemeClr val="accent1">
                    <a:lumMod val="60000"/>
                    <a:lumOff val="40000"/>
                  </a:schemeClr>
                </a:solidFill>
                <a:effectLst/>
                <a:latin typeface="urw-din"/>
              </a:rPr>
              <a:t>Θ</a:t>
            </a:r>
            <a:r>
              <a:rPr lang="es-ES" b="1" i="0" dirty="0">
                <a:solidFill>
                  <a:schemeClr val="accent1">
                    <a:lumMod val="60000"/>
                    <a:lumOff val="40000"/>
                  </a:schemeClr>
                </a:solidFill>
                <a:effectLst/>
                <a:latin typeface="urw-din"/>
              </a:rPr>
              <a:t> (theta)</a:t>
            </a:r>
            <a:endParaRPr lang="es-AR" b="1" i="0" dirty="0">
              <a:solidFill>
                <a:schemeClr val="accent1">
                  <a:lumMod val="60000"/>
                  <a:lumOff val="40000"/>
                </a:schemeClr>
              </a:solidFill>
              <a:effectLst/>
              <a:latin typeface="urw-din"/>
            </a:endParaRPr>
          </a:p>
          <a:p>
            <a:endParaRPr lang="es-AR" dirty="0"/>
          </a:p>
        </p:txBody>
      </p:sp>
      <p:sp>
        <p:nvSpPr>
          <p:cNvPr id="5" name="Rectangle 1">
            <a:extLst>
              <a:ext uri="{FF2B5EF4-FFF2-40B4-BE49-F238E27FC236}">
                <a16:creationId xmlns:a16="http://schemas.microsoft.com/office/drawing/2014/main" id="{CED087EE-EE0C-4978-B43F-F1825A93498A}"/>
              </a:ext>
            </a:extLst>
          </p:cNvPr>
          <p:cNvSpPr>
            <a:spLocks noChangeArrowheads="1"/>
          </p:cNvSpPr>
          <p:nvPr/>
        </p:nvSpPr>
        <p:spPr bwMode="auto">
          <a:xfrm rot="10800000" flipV="1">
            <a:off x="427748" y="1329168"/>
            <a:ext cx="6699387" cy="5014165"/>
          </a:xfrm>
          <a:prstGeom prst="rect">
            <a:avLst/>
          </a:prstGeom>
          <a:noFill/>
          <a:ln>
            <a:noFill/>
          </a:ln>
          <a:effectLst/>
        </p:spPr>
        <p:txBody>
          <a:bodyPr vert="horz" wrap="square" lIns="0" tIns="0"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Tx/>
              <a:buSzTx/>
              <a:tabLst/>
            </a:pPr>
            <a:r>
              <a:rPr kumimoji="0" lang="es-AR" altLang="es-AR" b="1" i="0" u="none" strike="noStrike" cap="none" normalizeH="0" baseline="0" dirty="0">
                <a:ln>
                  <a:noFill/>
                </a:ln>
                <a:solidFill>
                  <a:schemeClr val="accent1">
                    <a:lumMod val="60000"/>
                    <a:lumOff val="40000"/>
                  </a:schemeClr>
                </a:solidFill>
                <a:effectLst/>
                <a:latin typeface="+mn-lt"/>
              </a:rPr>
              <a:t>1) Notación Θ (theta):</a:t>
            </a:r>
            <a:br>
              <a:rPr kumimoji="0" lang="es-AR" altLang="es-AR" sz="1600" b="1" i="0" u="none" strike="noStrike" cap="none" normalizeH="0" baseline="0" dirty="0">
                <a:ln>
                  <a:noFill/>
                </a:ln>
                <a:solidFill>
                  <a:schemeClr val="accent1">
                    <a:lumMod val="60000"/>
                    <a:lumOff val="40000"/>
                  </a:schemeClr>
                </a:solidFill>
                <a:effectLst/>
                <a:latin typeface="+mn-lt"/>
              </a:rPr>
            </a:br>
            <a:br>
              <a:rPr kumimoji="0" lang="es-AR" altLang="es-AR" sz="1600" b="1" i="0" u="none" strike="noStrike" cap="none" normalizeH="0" baseline="0" dirty="0">
                <a:ln>
                  <a:noFill/>
                </a:ln>
                <a:solidFill>
                  <a:schemeClr val="accent1">
                    <a:lumMod val="60000"/>
                    <a:lumOff val="40000"/>
                  </a:schemeClr>
                </a:solidFill>
                <a:effectLst/>
                <a:latin typeface="+mn-lt"/>
              </a:rPr>
            </a:br>
            <a:r>
              <a:rPr kumimoji="0" lang="es-AR" altLang="es-AR" sz="1600" b="0" i="0" u="none" strike="noStrike" cap="none" normalizeH="0" baseline="0" dirty="0">
                <a:ln>
                  <a:noFill/>
                </a:ln>
                <a:solidFill>
                  <a:schemeClr val="bg1"/>
                </a:solidFill>
                <a:effectLst/>
                <a:latin typeface="+mn-lt"/>
              </a:rPr>
              <a:t> La notación theta limita una función desde arriba y desde abajo, por lo que define el comportamiento asintótico exacto.</a:t>
            </a:r>
            <a:br>
              <a:rPr kumimoji="0" lang="es-AR" altLang="es-AR" sz="1600" b="0" i="0" u="none" strike="noStrike" cap="none" normalizeH="0" baseline="0" dirty="0">
                <a:ln>
                  <a:noFill/>
                </a:ln>
                <a:solidFill>
                  <a:schemeClr val="bg1"/>
                </a:solidFill>
                <a:effectLst/>
                <a:latin typeface="+mn-lt"/>
              </a:rPr>
            </a:br>
            <a:r>
              <a:rPr kumimoji="0" lang="es-AR" altLang="es-AR" sz="1600" b="0" i="0" u="none" strike="noStrike" cap="none" normalizeH="0" baseline="0" dirty="0">
                <a:ln>
                  <a:noFill/>
                </a:ln>
                <a:solidFill>
                  <a:schemeClr val="bg1"/>
                </a:solidFill>
                <a:effectLst/>
                <a:latin typeface="+mn-lt"/>
              </a:rPr>
              <a:t>Una forma sencilla de obtener la notación Theta de una expresión es eliminar los términos de orden bajo e ignorar las constantes principales. </a:t>
            </a:r>
          </a:p>
          <a:p>
            <a:pPr marR="0" lvl="0" algn="l" defTabSz="914400" rtl="0" eaLnBrk="0" fontAlgn="base" latinLnBrk="0" hangingPunct="0">
              <a:lnSpc>
                <a:spcPct val="100000"/>
              </a:lnSpc>
              <a:spcBef>
                <a:spcPct val="0"/>
              </a:spcBef>
              <a:spcAft>
                <a:spcPct val="0"/>
              </a:spcAft>
              <a:buClrTx/>
              <a:buSzTx/>
              <a:tabLst/>
            </a:pPr>
            <a:r>
              <a:rPr kumimoji="0" lang="es-AR" altLang="es-AR" sz="1600" b="0" i="0" u="none" strike="noStrike" cap="none" normalizeH="0" baseline="0" dirty="0">
                <a:ln>
                  <a:noFill/>
                </a:ln>
                <a:solidFill>
                  <a:schemeClr val="bg1"/>
                </a:solidFill>
                <a:effectLst/>
                <a:latin typeface="+mn-lt"/>
              </a:rPr>
              <a:t>Por ejemplo, considere la siguiente expresión.</a:t>
            </a:r>
            <a:br>
              <a:rPr kumimoji="0" lang="es-AR" altLang="es-AR" sz="1600" b="0" i="0" u="none" strike="noStrike" cap="none" normalizeH="0" baseline="0" dirty="0">
                <a:ln>
                  <a:noFill/>
                </a:ln>
                <a:solidFill>
                  <a:schemeClr val="bg1"/>
                </a:solidFill>
                <a:effectLst/>
                <a:latin typeface="+mn-lt"/>
              </a:rPr>
            </a:br>
            <a:r>
              <a:rPr kumimoji="0" lang="es-AR" altLang="es-AR" sz="1600" b="0" i="0" u="none" strike="noStrike" cap="none" normalizeH="0" baseline="0" dirty="0">
                <a:ln>
                  <a:noFill/>
                </a:ln>
                <a:solidFill>
                  <a:schemeClr val="bg1"/>
                </a:solidFill>
                <a:effectLst/>
                <a:latin typeface="+mn-lt"/>
              </a:rPr>
              <a:t>3n</a:t>
            </a:r>
            <a:r>
              <a:rPr kumimoji="0" lang="es-AR" altLang="es-AR" sz="1600" b="0" i="0" u="none" strike="noStrike" cap="none" normalizeH="0" baseline="30000" dirty="0">
                <a:ln>
                  <a:noFill/>
                </a:ln>
                <a:solidFill>
                  <a:schemeClr val="bg1"/>
                </a:solidFill>
                <a:effectLst/>
                <a:latin typeface="+mn-lt"/>
              </a:rPr>
              <a:t>3</a:t>
            </a:r>
            <a:r>
              <a:rPr kumimoji="0" lang="es-AR" altLang="es-AR" sz="1600" b="0" i="0" u="none" strike="noStrike" cap="none" normalizeH="0" baseline="0" dirty="0">
                <a:ln>
                  <a:noFill/>
                </a:ln>
                <a:solidFill>
                  <a:schemeClr val="bg1"/>
                </a:solidFill>
                <a:effectLst/>
                <a:latin typeface="+mn-lt"/>
              </a:rPr>
              <a:t> + 6n</a:t>
            </a:r>
            <a:r>
              <a:rPr kumimoji="0" lang="es-AR" altLang="es-AR" sz="1600" b="0" i="0" u="none" strike="noStrike" cap="none" normalizeH="0" baseline="30000" dirty="0">
                <a:ln>
                  <a:noFill/>
                </a:ln>
                <a:solidFill>
                  <a:schemeClr val="bg1"/>
                </a:solidFill>
                <a:effectLst/>
                <a:latin typeface="+mn-lt"/>
              </a:rPr>
              <a:t>2</a:t>
            </a:r>
            <a:r>
              <a:rPr kumimoji="0" lang="es-AR" altLang="es-AR" sz="1600" b="0" i="0" u="none" strike="noStrike" cap="none" normalizeH="0" baseline="0" dirty="0">
                <a:ln>
                  <a:noFill/>
                </a:ln>
                <a:solidFill>
                  <a:schemeClr val="bg1"/>
                </a:solidFill>
                <a:effectLst/>
                <a:latin typeface="+mn-lt"/>
              </a:rPr>
              <a:t> + 6000 = Θ(n</a:t>
            </a:r>
            <a:r>
              <a:rPr kumimoji="0" lang="es-AR" altLang="es-AR" sz="1600" b="0" i="0" u="none" strike="noStrike" cap="none" normalizeH="0" baseline="30000" dirty="0">
                <a:ln>
                  <a:noFill/>
                </a:ln>
                <a:solidFill>
                  <a:schemeClr val="bg1"/>
                </a:solidFill>
                <a:effectLst/>
                <a:latin typeface="+mn-lt"/>
              </a:rPr>
              <a:t>3</a:t>
            </a:r>
            <a:r>
              <a:rPr kumimoji="0" lang="es-AR" altLang="es-AR" sz="1600" b="0" i="0" u="none" strike="noStrike" cap="none" normalizeH="0" baseline="0" dirty="0">
                <a:ln>
                  <a:noFill/>
                </a:ln>
                <a:solidFill>
                  <a:schemeClr val="bg1"/>
                </a:solidFill>
                <a:effectLst/>
                <a:latin typeface="+mn-lt"/>
              </a:rPr>
              <a:t>) </a:t>
            </a:r>
            <a:br>
              <a:rPr kumimoji="0" lang="es-AR" altLang="es-AR" sz="1600" b="0" i="0" u="none" strike="noStrike" cap="none" normalizeH="0" baseline="0" dirty="0">
                <a:ln>
                  <a:noFill/>
                </a:ln>
                <a:solidFill>
                  <a:schemeClr val="bg1"/>
                </a:solidFill>
                <a:effectLst/>
                <a:latin typeface="+mn-lt"/>
              </a:rPr>
            </a:br>
            <a:r>
              <a:rPr kumimoji="0" lang="es-AR" altLang="es-AR" sz="1600" b="0" i="0" u="none" strike="noStrike" cap="none" normalizeH="0" baseline="0" dirty="0">
                <a:ln>
                  <a:noFill/>
                </a:ln>
                <a:solidFill>
                  <a:schemeClr val="bg1"/>
                </a:solidFill>
                <a:effectLst/>
                <a:latin typeface="+mn-lt"/>
              </a:rPr>
              <a:t>Eliminar términos de orden inferior siempre está bien porque siempre habrá un número (n) después del cual Θ (n</a:t>
            </a:r>
            <a:r>
              <a:rPr kumimoji="0" lang="es-AR" altLang="es-AR" sz="1600" b="0" i="0" u="none" strike="noStrike" cap="none" normalizeH="0" baseline="30000" dirty="0">
                <a:ln>
                  <a:noFill/>
                </a:ln>
                <a:solidFill>
                  <a:schemeClr val="bg1"/>
                </a:solidFill>
                <a:effectLst/>
                <a:latin typeface="+mn-lt"/>
              </a:rPr>
              <a:t>3</a:t>
            </a:r>
            <a:r>
              <a:rPr kumimoji="0" lang="es-AR" altLang="es-AR" sz="1600" b="0" i="0" u="none" strike="noStrike" cap="none" normalizeH="0" baseline="0" dirty="0">
                <a:ln>
                  <a:noFill/>
                </a:ln>
                <a:solidFill>
                  <a:schemeClr val="bg1"/>
                </a:solidFill>
                <a:effectLst/>
                <a:latin typeface="+mn-lt"/>
              </a:rPr>
              <a:t>) tiene valores más altos que Θ(n</a:t>
            </a:r>
            <a:r>
              <a:rPr kumimoji="0" lang="es-AR" altLang="es-AR" sz="1600" b="0" i="0" u="none" strike="noStrike" cap="none" normalizeH="0" baseline="30000" dirty="0">
                <a:ln>
                  <a:noFill/>
                </a:ln>
                <a:solidFill>
                  <a:schemeClr val="bg1"/>
                </a:solidFill>
                <a:effectLst/>
                <a:latin typeface="+mn-lt"/>
              </a:rPr>
              <a:t>2</a:t>
            </a:r>
            <a:r>
              <a:rPr kumimoji="0" lang="es-AR" altLang="es-AR" sz="1600" b="0" i="0" u="none" strike="noStrike" cap="none" normalizeH="0" baseline="0" dirty="0">
                <a:ln>
                  <a:noFill/>
                </a:ln>
                <a:solidFill>
                  <a:schemeClr val="bg1"/>
                </a:solidFill>
                <a:effectLst/>
                <a:latin typeface="+mn-lt"/>
              </a:rPr>
              <a:t>) independientemente de las constantes involucradas.</a:t>
            </a:r>
            <a:br>
              <a:rPr kumimoji="0" lang="es-AR" altLang="es-AR" sz="1600" b="0" i="0" u="none" strike="noStrike" cap="none" normalizeH="0" baseline="0" dirty="0">
                <a:ln>
                  <a:noFill/>
                </a:ln>
                <a:solidFill>
                  <a:schemeClr val="bg1"/>
                </a:solidFill>
                <a:effectLst/>
                <a:latin typeface="+mn-lt"/>
              </a:rPr>
            </a:br>
            <a:r>
              <a:rPr kumimoji="0" lang="es-AR" altLang="es-AR" sz="1600" b="0" i="0" u="none" strike="noStrike" cap="none" normalizeH="0" baseline="0" dirty="0">
                <a:ln>
                  <a:noFill/>
                </a:ln>
                <a:solidFill>
                  <a:schemeClr val="bg1"/>
                </a:solidFill>
                <a:effectLst/>
                <a:latin typeface="+mn-lt"/>
              </a:rPr>
              <a:t>Para una función dada g(n), denotamos que Θ(g(n)) es el siguiente conjunto de funciones.</a:t>
            </a:r>
            <a:br>
              <a:rPr kumimoji="0" lang="es-AR" altLang="es-AR" sz="1600" b="0" i="0" u="none" strike="noStrike" cap="none" normalizeH="0" baseline="0" dirty="0">
                <a:ln>
                  <a:noFill/>
                </a:ln>
                <a:solidFill>
                  <a:schemeClr val="bg1"/>
                </a:solidFill>
                <a:effectLst/>
                <a:latin typeface="+mn-lt"/>
              </a:rPr>
            </a:br>
            <a:r>
              <a:rPr kumimoji="0" lang="es-AR" altLang="es-AR" sz="1600" b="0" i="0" u="none" strike="noStrike" cap="none" normalizeH="0" baseline="0" dirty="0">
                <a:ln>
                  <a:noFill/>
                </a:ln>
                <a:solidFill>
                  <a:schemeClr val="bg1"/>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bg1"/>
                </a:solidFill>
                <a:effectLst/>
                <a:latin typeface="+mn-lt"/>
              </a:rPr>
              <a:t>Θ(g(n)) = {f(n): Existen constantes positivas c1, c2 and n0 tales que 0 &lt;= c1*g(n) &lt;= f(n) &lt;= c2*g(n) </a:t>
            </a:r>
            <a:r>
              <a:rPr kumimoji="0" lang="es-AR" altLang="es-AR" sz="1600" b="0" i="0" u="none" strike="noStrike" cap="none" normalizeH="0" baseline="0" dirty="0" err="1">
                <a:ln>
                  <a:noFill/>
                </a:ln>
                <a:solidFill>
                  <a:schemeClr val="bg1"/>
                </a:solidFill>
                <a:effectLst/>
                <a:latin typeface="+mn-lt"/>
              </a:rPr>
              <a:t>for</a:t>
            </a:r>
            <a:r>
              <a:rPr kumimoji="0" lang="es-AR" altLang="es-AR" sz="1600" b="0" i="0" u="none" strike="noStrike" cap="none" normalizeH="0" baseline="0" dirty="0">
                <a:ln>
                  <a:noFill/>
                </a:ln>
                <a:solidFill>
                  <a:schemeClr val="bg1"/>
                </a:solidFill>
                <a:effectLst/>
                <a:latin typeface="+mn-lt"/>
              </a:rPr>
              <a:t> </a:t>
            </a:r>
            <a:r>
              <a:rPr kumimoji="0" lang="es-AR" altLang="es-AR" sz="1600" b="0" i="0" u="none" strike="noStrike" cap="none" normalizeH="0" baseline="0" dirty="0" err="1">
                <a:ln>
                  <a:noFill/>
                </a:ln>
                <a:solidFill>
                  <a:schemeClr val="bg1"/>
                </a:solidFill>
                <a:effectLst/>
                <a:latin typeface="+mn-lt"/>
              </a:rPr>
              <a:t>all</a:t>
            </a:r>
            <a:r>
              <a:rPr kumimoji="0" lang="es-AR" altLang="es-AR" sz="1600" b="0" i="0" u="none" strike="noStrike" cap="none" normalizeH="0" baseline="0" dirty="0">
                <a:ln>
                  <a:noFill/>
                </a:ln>
                <a:solidFill>
                  <a:schemeClr val="bg1"/>
                </a:solidFill>
                <a:effectLst/>
                <a:latin typeface="+mn-lt"/>
              </a:rPr>
              <a:t> n &gt;= n0}</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bg1"/>
                </a:solidFill>
                <a:effectLst/>
                <a:latin typeface="+mn-lt"/>
              </a:rPr>
              <a:t>La definición anterior significa que, si f(n) es theta de g(n), entonces el valor f(n) está siempre entre c1*g(n) y c2*g(n) para valores grandes de n (n &gt;= n0). La definición de theta también requiere que f(n) no sea negativo para valores de n mayor que n0.</a:t>
            </a:r>
          </a:p>
        </p:txBody>
      </p:sp>
      <p:pic>
        <p:nvPicPr>
          <p:cNvPr id="3" name="Imagen 2">
            <a:extLst>
              <a:ext uri="{FF2B5EF4-FFF2-40B4-BE49-F238E27FC236}">
                <a16:creationId xmlns:a16="http://schemas.microsoft.com/office/drawing/2014/main" id="{A2414ED0-92FF-076A-27D6-D138DBF46449}"/>
              </a:ext>
            </a:extLst>
          </p:cNvPr>
          <p:cNvPicPr>
            <a:picLocks noChangeAspect="1"/>
          </p:cNvPicPr>
          <p:nvPr/>
        </p:nvPicPr>
        <p:blipFill>
          <a:blip r:embed="rId2"/>
          <a:stretch>
            <a:fillRect/>
          </a:stretch>
        </p:blipFill>
        <p:spPr>
          <a:xfrm>
            <a:off x="7424929" y="1562862"/>
            <a:ext cx="4423729" cy="4631186"/>
          </a:xfrm>
          <a:prstGeom prst="rect">
            <a:avLst/>
          </a:prstGeom>
        </p:spPr>
      </p:pic>
    </p:spTree>
    <p:extLst>
      <p:ext uri="{BB962C8B-B14F-4D97-AF65-F5344CB8AC3E}">
        <p14:creationId xmlns:p14="http://schemas.microsoft.com/office/powerpoint/2010/main" val="4118948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7EC886C-B556-408B-8691-4ED9B8AF5AAF}"/>
              </a:ext>
            </a:extLst>
          </p:cNvPr>
          <p:cNvSpPr txBox="1"/>
          <p:nvPr/>
        </p:nvSpPr>
        <p:spPr>
          <a:xfrm>
            <a:off x="288036" y="373118"/>
            <a:ext cx="6099048" cy="978729"/>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AR" dirty="0"/>
              <a:t>Análisis de algoritmos | Conjunto 3 (Notaciones asintóticas)  </a:t>
            </a:r>
            <a:r>
              <a:rPr lang="es-AR" b="1" i="0" dirty="0">
                <a:solidFill>
                  <a:schemeClr val="accent1">
                    <a:lumMod val="60000"/>
                    <a:lumOff val="40000"/>
                  </a:schemeClr>
                </a:solidFill>
                <a:effectLst/>
                <a:latin typeface="urw-din"/>
              </a:rPr>
              <a:t>Big O</a:t>
            </a:r>
          </a:p>
          <a:p>
            <a:endParaRPr lang="es-AR" dirty="0"/>
          </a:p>
        </p:txBody>
      </p:sp>
      <p:sp>
        <p:nvSpPr>
          <p:cNvPr id="5" name="Rectangle 1">
            <a:extLst>
              <a:ext uri="{FF2B5EF4-FFF2-40B4-BE49-F238E27FC236}">
                <a16:creationId xmlns:a16="http://schemas.microsoft.com/office/drawing/2014/main" id="{C2644D0B-2F1C-4F83-A86F-EBF4938F9DE0}"/>
              </a:ext>
            </a:extLst>
          </p:cNvPr>
          <p:cNvSpPr>
            <a:spLocks noChangeArrowheads="1"/>
          </p:cNvSpPr>
          <p:nvPr/>
        </p:nvSpPr>
        <p:spPr bwMode="auto">
          <a:xfrm rot="10800000" flipV="1">
            <a:off x="421789" y="1395399"/>
            <a:ext cx="6640192" cy="4306279"/>
          </a:xfrm>
          <a:prstGeom prst="rect">
            <a:avLst/>
          </a:prstGeom>
          <a:noFill/>
          <a:ln>
            <a:noFill/>
          </a:ln>
          <a:effectLst/>
        </p:spPr>
        <p:txBody>
          <a:bodyPr vert="horz" wrap="square" lIns="0" tIns="0"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1" i="0" u="none" strike="noStrike" cap="none" normalizeH="0" baseline="0" dirty="0">
                <a:ln>
                  <a:noFill/>
                </a:ln>
                <a:solidFill>
                  <a:schemeClr val="accent1">
                    <a:lumMod val="60000"/>
                    <a:lumOff val="40000"/>
                  </a:schemeClr>
                </a:solidFill>
                <a:effectLst/>
                <a:latin typeface="+mn-lt"/>
              </a:rPr>
              <a:t>2) Notación Big O:</a:t>
            </a:r>
            <a:r>
              <a:rPr kumimoji="0" lang="es-AR" altLang="es-AR" b="0" i="0" u="none" strike="noStrike" cap="none" normalizeH="0" baseline="0" dirty="0">
                <a:ln>
                  <a:noFill/>
                </a:ln>
                <a:solidFill>
                  <a:schemeClr val="bg1"/>
                </a:solidFill>
                <a:effectLst/>
                <a:latin typeface="+mn-lt"/>
              </a:rPr>
              <a:t> </a:t>
            </a:r>
            <a:br>
              <a:rPr kumimoji="0" lang="es-AR" altLang="es-AR" sz="2000" b="0" i="0" u="none" strike="noStrike" cap="none" normalizeH="0" baseline="0" dirty="0">
                <a:ln>
                  <a:noFill/>
                </a:ln>
                <a:solidFill>
                  <a:schemeClr val="bg1"/>
                </a:solidFill>
                <a:effectLst/>
                <a:latin typeface="+mn-lt"/>
              </a:rPr>
            </a:br>
            <a:br>
              <a:rPr kumimoji="0" lang="es-AR" altLang="es-AR" sz="1600" b="0" i="0" u="none" strike="noStrike" cap="none" normalizeH="0" baseline="0" dirty="0">
                <a:ln>
                  <a:noFill/>
                </a:ln>
                <a:solidFill>
                  <a:schemeClr val="bg1"/>
                </a:solidFill>
                <a:effectLst/>
                <a:latin typeface="+mn-lt"/>
              </a:rPr>
            </a:br>
            <a:r>
              <a:rPr kumimoji="0" lang="es-AR" altLang="es-AR" sz="1600" b="0" i="0" u="none" strike="noStrike" cap="none" normalizeH="0" baseline="0" dirty="0">
                <a:ln>
                  <a:noFill/>
                </a:ln>
                <a:solidFill>
                  <a:schemeClr val="bg1"/>
                </a:solidFill>
                <a:effectLst/>
                <a:latin typeface="+mn-lt"/>
              </a:rPr>
              <a:t>La notación Big O define un límite superior de un algoritmo, limita una función solo desde arriba. Por ejemplo, considere el caso de </a:t>
            </a:r>
            <a:r>
              <a:rPr kumimoji="0" lang="es-AR" altLang="es-AR" sz="1600" b="0" i="0" u="none" strike="noStrike" cap="none" normalizeH="0" baseline="0" dirty="0" err="1">
                <a:ln>
                  <a:noFill/>
                </a:ln>
                <a:solidFill>
                  <a:schemeClr val="bg1"/>
                </a:solidFill>
                <a:effectLst/>
                <a:latin typeface="+mn-lt"/>
              </a:rPr>
              <a:t>Insertion</a:t>
            </a:r>
            <a:r>
              <a:rPr kumimoji="0" lang="es-AR" altLang="es-AR" sz="1600" b="0" i="0" u="none" strike="noStrike" cap="none" normalizeH="0" baseline="0" dirty="0">
                <a:ln>
                  <a:noFill/>
                </a:ln>
                <a:solidFill>
                  <a:schemeClr val="bg1"/>
                </a:solidFill>
                <a:effectLst/>
                <a:latin typeface="+mn-lt"/>
              </a:rPr>
              <a:t> </a:t>
            </a:r>
            <a:r>
              <a:rPr kumimoji="0" lang="es-AR" altLang="es-AR" sz="1600" b="0" i="0" u="none" strike="noStrike" cap="none" normalizeH="0" baseline="0" dirty="0" err="1">
                <a:ln>
                  <a:noFill/>
                </a:ln>
                <a:solidFill>
                  <a:schemeClr val="bg1"/>
                </a:solidFill>
                <a:effectLst/>
                <a:latin typeface="+mn-lt"/>
              </a:rPr>
              <a:t>Sort</a:t>
            </a:r>
            <a:r>
              <a:rPr kumimoji="0" lang="es-AR" altLang="es-AR" sz="1600" b="0" i="0" u="none" strike="noStrike" cap="none" normalizeH="0" baseline="0" dirty="0">
                <a:ln>
                  <a:noFill/>
                </a:ln>
                <a:solidFill>
                  <a:schemeClr val="bg1"/>
                </a:solidFill>
                <a:effectLst/>
                <a:latin typeface="+mn-lt"/>
              </a:rPr>
              <a:t>. Toma tiempo lineal en el mejor de los casos y tiempo cuadrático en el peor de los casos. Podemos decir con seguridad que la complejidad temporal de la ordenación de inserción es O(n^2). Tenga en cuenta que O(n^2) también cubre el tiempo lineal.</a:t>
            </a:r>
            <a:br>
              <a:rPr kumimoji="0" lang="es-AR" altLang="es-AR" sz="1600" b="0" i="0" u="none" strike="noStrike" cap="none" normalizeH="0" baseline="0" dirty="0">
                <a:ln>
                  <a:noFill/>
                </a:ln>
                <a:solidFill>
                  <a:schemeClr val="bg1"/>
                </a:solidFill>
                <a:effectLst/>
                <a:latin typeface="+mn-lt"/>
              </a:rPr>
            </a:br>
            <a:r>
              <a:rPr kumimoji="0" lang="es-AR" altLang="es-AR" sz="1600" b="0" i="0" u="none" strike="noStrike" cap="none" normalizeH="0" baseline="0" dirty="0">
                <a:ln>
                  <a:noFill/>
                </a:ln>
                <a:solidFill>
                  <a:schemeClr val="bg1"/>
                </a:solidFill>
                <a:effectLst/>
                <a:latin typeface="+mn-lt"/>
              </a:rPr>
              <a:t>Si usamos la notación Θ para representar la complejidad temporal del orden de</a:t>
            </a:r>
            <a:br>
              <a:rPr kumimoji="0" lang="es-AR" altLang="es-AR" sz="1600" b="0" i="0" u="none" strike="noStrike" cap="none" normalizeH="0" baseline="0" dirty="0">
                <a:ln>
                  <a:noFill/>
                </a:ln>
                <a:solidFill>
                  <a:schemeClr val="bg1"/>
                </a:solidFill>
                <a:effectLst/>
                <a:latin typeface="+mn-lt"/>
              </a:rPr>
            </a:br>
            <a:r>
              <a:rPr kumimoji="0" lang="es-AR" altLang="es-AR" sz="1600" b="0" i="0" u="none" strike="noStrike" cap="none" normalizeH="0" baseline="0" dirty="0">
                <a:ln>
                  <a:noFill/>
                </a:ln>
                <a:solidFill>
                  <a:schemeClr val="bg1"/>
                </a:solidFill>
                <a:effectLst/>
                <a:latin typeface="+mn-lt"/>
              </a:rPr>
              <a:t>inserción, tenemos que usar dos instrucciones para los mejores y peores casos: 1. La complejidad de tiempo en el peor de los casos de ordenación de inserción es Θ(n^2).</a:t>
            </a:r>
            <a:br>
              <a:rPr kumimoji="0" lang="es-AR" altLang="es-AR" sz="1600" b="0" i="0" u="none" strike="noStrike" cap="none" normalizeH="0" baseline="0" dirty="0">
                <a:ln>
                  <a:noFill/>
                </a:ln>
                <a:solidFill>
                  <a:schemeClr val="bg1"/>
                </a:solidFill>
                <a:effectLst/>
                <a:latin typeface="+mn-lt"/>
              </a:rPr>
            </a:br>
            <a:r>
              <a:rPr kumimoji="0" lang="es-AR" altLang="es-AR" sz="1600" b="0" i="0" u="none" strike="noStrike" cap="none" normalizeH="0" baseline="0" dirty="0">
                <a:ln>
                  <a:noFill/>
                </a:ln>
                <a:solidFill>
                  <a:schemeClr val="bg1"/>
                </a:solidFill>
                <a:effectLst/>
                <a:latin typeface="+mn-lt"/>
              </a:rPr>
              <a:t>2. La complejidad de tiempo en el mejor de los casos de </a:t>
            </a:r>
            <a:r>
              <a:rPr kumimoji="0" lang="es-AR" altLang="es-AR" sz="1600" b="0" i="0" u="none" strike="noStrike" cap="none" normalizeH="0" baseline="0" dirty="0" err="1">
                <a:ln>
                  <a:noFill/>
                </a:ln>
                <a:solidFill>
                  <a:schemeClr val="bg1"/>
                </a:solidFill>
                <a:effectLst/>
                <a:latin typeface="+mn-lt"/>
              </a:rPr>
              <a:t>Insertion</a:t>
            </a:r>
            <a:r>
              <a:rPr kumimoji="0" lang="es-AR" altLang="es-AR" sz="1600" b="0" i="0" u="none" strike="noStrike" cap="none" normalizeH="0" baseline="0" dirty="0">
                <a:ln>
                  <a:noFill/>
                </a:ln>
                <a:solidFill>
                  <a:schemeClr val="bg1"/>
                </a:solidFill>
                <a:effectLst/>
                <a:latin typeface="+mn-lt"/>
              </a:rPr>
              <a:t> </a:t>
            </a:r>
            <a:r>
              <a:rPr kumimoji="0" lang="es-AR" altLang="es-AR" sz="1600" b="0" i="0" u="none" strike="noStrike" cap="none" normalizeH="0" baseline="0" dirty="0" err="1">
                <a:ln>
                  <a:noFill/>
                </a:ln>
                <a:solidFill>
                  <a:schemeClr val="bg1"/>
                </a:solidFill>
                <a:effectLst/>
                <a:latin typeface="+mn-lt"/>
              </a:rPr>
              <a:t>Sort</a:t>
            </a:r>
            <a:r>
              <a:rPr kumimoji="0" lang="es-AR" altLang="es-AR" sz="1600" b="0" i="0" u="none" strike="noStrike" cap="none" normalizeH="0" baseline="0" dirty="0">
                <a:ln>
                  <a:noFill/>
                </a:ln>
                <a:solidFill>
                  <a:schemeClr val="bg1"/>
                </a:solidFill>
                <a:effectLst/>
                <a:latin typeface="+mn-lt"/>
              </a:rPr>
              <a:t> es Θ(n).</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bg1"/>
                </a:solidFill>
                <a:effectLst/>
                <a:latin typeface="+mn-lt"/>
              </a:rPr>
              <a:t>La notación Big O es útil cuando solo tenemos un límite superior en la complejidad del tiempo de un algoritmo. Muchas veces encontramos fácilmente un límite superior simplemente mirando el algoritmo.</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bg1"/>
                </a:solidFill>
                <a:effectLst/>
                <a:latin typeface="+mn-lt"/>
              </a:rPr>
              <a:t>O(g(n)) = { f(n): </a:t>
            </a:r>
            <a:r>
              <a:rPr kumimoji="0" lang="es-AR" altLang="es-AR" sz="1600" b="0" i="0" u="none" strike="noStrike" cap="none" normalizeH="0" baseline="0" dirty="0" err="1">
                <a:ln>
                  <a:noFill/>
                </a:ln>
                <a:solidFill>
                  <a:schemeClr val="bg1"/>
                </a:solidFill>
                <a:effectLst/>
                <a:latin typeface="+mn-lt"/>
              </a:rPr>
              <a:t>there</a:t>
            </a:r>
            <a:r>
              <a:rPr kumimoji="0" lang="es-AR" altLang="es-AR" sz="1600" b="0" i="0" u="none" strike="noStrike" cap="none" normalizeH="0" baseline="0" dirty="0">
                <a:ln>
                  <a:noFill/>
                </a:ln>
                <a:solidFill>
                  <a:schemeClr val="bg1"/>
                </a:solidFill>
                <a:effectLst/>
                <a:latin typeface="+mn-lt"/>
              </a:rPr>
              <a:t> </a:t>
            </a:r>
            <a:r>
              <a:rPr kumimoji="0" lang="es-AR" altLang="es-AR" sz="1600" b="0" i="0" u="none" strike="noStrike" cap="none" normalizeH="0" baseline="0" dirty="0" err="1">
                <a:ln>
                  <a:noFill/>
                </a:ln>
                <a:solidFill>
                  <a:schemeClr val="bg1"/>
                </a:solidFill>
                <a:effectLst/>
                <a:latin typeface="+mn-lt"/>
              </a:rPr>
              <a:t>exist</a:t>
            </a:r>
            <a:r>
              <a:rPr kumimoji="0" lang="es-AR" altLang="es-AR" sz="1600" b="0" i="0" u="none" strike="noStrike" cap="none" normalizeH="0" baseline="0" dirty="0">
                <a:ln>
                  <a:noFill/>
                </a:ln>
                <a:solidFill>
                  <a:schemeClr val="bg1"/>
                </a:solidFill>
                <a:effectLst/>
                <a:latin typeface="+mn-lt"/>
              </a:rPr>
              <a:t> positive </a:t>
            </a:r>
            <a:r>
              <a:rPr kumimoji="0" lang="es-AR" altLang="es-AR" sz="1600" b="0" i="0" u="none" strike="noStrike" cap="none" normalizeH="0" baseline="0" dirty="0" err="1">
                <a:ln>
                  <a:noFill/>
                </a:ln>
                <a:solidFill>
                  <a:schemeClr val="bg1"/>
                </a:solidFill>
                <a:effectLst/>
                <a:latin typeface="+mn-lt"/>
              </a:rPr>
              <a:t>constants</a:t>
            </a:r>
            <a:r>
              <a:rPr kumimoji="0" lang="es-AR" altLang="es-AR" sz="1600" b="0" i="0" u="none" strike="noStrike" cap="none" normalizeH="0" baseline="0" dirty="0">
                <a:ln>
                  <a:noFill/>
                </a:ln>
                <a:solidFill>
                  <a:schemeClr val="bg1"/>
                </a:solidFill>
                <a:effectLst/>
                <a:latin typeface="+mn-lt"/>
              </a:rPr>
              <a:t> c and n0 </a:t>
            </a:r>
            <a:r>
              <a:rPr kumimoji="0" lang="es-AR" altLang="es-AR" sz="1600" b="0" i="0" u="none" strike="noStrike" cap="none" normalizeH="0" baseline="0" dirty="0" err="1">
                <a:ln>
                  <a:noFill/>
                </a:ln>
                <a:solidFill>
                  <a:schemeClr val="bg1"/>
                </a:solidFill>
                <a:effectLst/>
                <a:latin typeface="+mn-lt"/>
              </a:rPr>
              <a:t>such</a:t>
            </a:r>
            <a:r>
              <a:rPr kumimoji="0" lang="es-AR" altLang="es-AR" sz="1600" b="0" i="0" u="none" strike="noStrike" cap="none" normalizeH="0" baseline="0" dirty="0">
                <a:ln>
                  <a:noFill/>
                </a:ln>
                <a:solidFill>
                  <a:schemeClr val="bg1"/>
                </a:solidFill>
                <a:effectLst/>
                <a:latin typeface="+mn-lt"/>
              </a:rPr>
              <a:t> </a:t>
            </a:r>
            <a:r>
              <a:rPr kumimoji="0" lang="es-AR" altLang="es-AR" sz="1600" b="0" i="0" u="none" strike="noStrike" cap="none" normalizeH="0" baseline="0" dirty="0" err="1">
                <a:ln>
                  <a:noFill/>
                </a:ln>
                <a:solidFill>
                  <a:schemeClr val="bg1"/>
                </a:solidFill>
                <a:effectLst/>
                <a:latin typeface="+mn-lt"/>
              </a:rPr>
              <a:t>that</a:t>
            </a:r>
            <a:r>
              <a:rPr kumimoji="0" lang="es-AR" altLang="es-AR" sz="1600" b="0" i="0" u="none" strike="noStrike" cap="none" normalizeH="0" baseline="0" dirty="0">
                <a:ln>
                  <a:noFill/>
                </a:ln>
                <a:solidFill>
                  <a:schemeClr val="bg1"/>
                </a:solidFill>
                <a:effectLst/>
                <a:latin typeface="+mn-lt"/>
              </a:rPr>
              <a:t> 0 &lt;= f(n) &lt;= c*g(n) </a:t>
            </a:r>
            <a:r>
              <a:rPr kumimoji="0" lang="es-AR" altLang="es-AR" sz="1600" b="0" i="0" u="none" strike="noStrike" cap="none" normalizeH="0" baseline="0" dirty="0" err="1">
                <a:ln>
                  <a:noFill/>
                </a:ln>
                <a:solidFill>
                  <a:schemeClr val="bg1"/>
                </a:solidFill>
                <a:effectLst/>
                <a:latin typeface="+mn-lt"/>
              </a:rPr>
              <a:t>for</a:t>
            </a:r>
            <a:r>
              <a:rPr kumimoji="0" lang="es-AR" altLang="es-AR" sz="1600" b="0" i="0" u="none" strike="noStrike" cap="none" normalizeH="0" baseline="0" dirty="0">
                <a:ln>
                  <a:noFill/>
                </a:ln>
                <a:solidFill>
                  <a:schemeClr val="bg1"/>
                </a:solidFill>
                <a:effectLst/>
                <a:latin typeface="+mn-lt"/>
              </a:rPr>
              <a:t> </a:t>
            </a:r>
            <a:r>
              <a:rPr kumimoji="0" lang="es-AR" altLang="es-AR" sz="1600" b="0" i="0" u="none" strike="noStrike" cap="none" normalizeH="0" baseline="0" dirty="0" err="1">
                <a:ln>
                  <a:noFill/>
                </a:ln>
                <a:solidFill>
                  <a:schemeClr val="bg1"/>
                </a:solidFill>
                <a:effectLst/>
                <a:latin typeface="+mn-lt"/>
              </a:rPr>
              <a:t>all</a:t>
            </a:r>
            <a:r>
              <a:rPr kumimoji="0" lang="es-AR" altLang="es-AR" sz="1600" b="0" i="0" u="none" strike="noStrike" cap="none" normalizeH="0" baseline="0" dirty="0">
                <a:ln>
                  <a:noFill/>
                </a:ln>
                <a:solidFill>
                  <a:schemeClr val="bg1"/>
                </a:solidFill>
                <a:effectLst/>
                <a:latin typeface="+mn-lt"/>
              </a:rPr>
              <a:t> n &gt;= n0} </a:t>
            </a:r>
          </a:p>
        </p:txBody>
      </p:sp>
      <p:pic>
        <p:nvPicPr>
          <p:cNvPr id="7" name="Imagen 6">
            <a:extLst>
              <a:ext uri="{FF2B5EF4-FFF2-40B4-BE49-F238E27FC236}">
                <a16:creationId xmlns:a16="http://schemas.microsoft.com/office/drawing/2014/main" id="{4BA8009C-2B49-5C93-EBEC-520B580A562D}"/>
              </a:ext>
            </a:extLst>
          </p:cNvPr>
          <p:cNvPicPr>
            <a:picLocks noChangeAspect="1"/>
          </p:cNvPicPr>
          <p:nvPr/>
        </p:nvPicPr>
        <p:blipFill>
          <a:blip r:embed="rId2"/>
          <a:stretch>
            <a:fillRect/>
          </a:stretch>
        </p:blipFill>
        <p:spPr>
          <a:xfrm>
            <a:off x="7779210" y="2518118"/>
            <a:ext cx="3991001" cy="2327490"/>
          </a:xfrm>
          <a:prstGeom prst="rect">
            <a:avLst/>
          </a:prstGeom>
        </p:spPr>
      </p:pic>
    </p:spTree>
    <p:extLst>
      <p:ext uri="{BB962C8B-B14F-4D97-AF65-F5344CB8AC3E}">
        <p14:creationId xmlns:p14="http://schemas.microsoft.com/office/powerpoint/2010/main" val="307311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66F95B0-0828-4695-B818-D7E45A01465D}"/>
              </a:ext>
            </a:extLst>
          </p:cNvPr>
          <p:cNvSpPr txBox="1"/>
          <p:nvPr/>
        </p:nvSpPr>
        <p:spPr>
          <a:xfrm>
            <a:off x="288036" y="373118"/>
            <a:ext cx="7705590" cy="978729"/>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AR" dirty="0"/>
              <a:t>Análisis de algoritmos | Conjunto 3 (Notaciones asintóticas)  </a:t>
            </a:r>
            <a:r>
              <a:rPr lang="es-MX" b="1" i="0" dirty="0">
                <a:solidFill>
                  <a:schemeClr val="accent1">
                    <a:lumMod val="60000"/>
                    <a:lumOff val="40000"/>
                  </a:schemeClr>
                </a:solidFill>
                <a:effectLst/>
              </a:rPr>
              <a:t>Notación Ω (omega)</a:t>
            </a:r>
            <a:r>
              <a:rPr lang="es-MX" b="1" i="0" dirty="0">
                <a:solidFill>
                  <a:schemeClr val="bg1"/>
                </a:solidFill>
                <a:effectLst/>
              </a:rPr>
              <a:t> </a:t>
            </a:r>
            <a:endParaRPr lang="es-AR" b="1" i="0" dirty="0">
              <a:solidFill>
                <a:schemeClr val="accent1">
                  <a:lumMod val="60000"/>
                  <a:lumOff val="40000"/>
                </a:schemeClr>
              </a:solidFill>
              <a:effectLst/>
              <a:latin typeface="urw-din"/>
            </a:endParaRPr>
          </a:p>
          <a:p>
            <a:endParaRPr lang="es-AR" dirty="0"/>
          </a:p>
        </p:txBody>
      </p:sp>
      <p:sp>
        <p:nvSpPr>
          <p:cNvPr id="6" name="CuadroTexto 5">
            <a:extLst>
              <a:ext uri="{FF2B5EF4-FFF2-40B4-BE49-F238E27FC236}">
                <a16:creationId xmlns:a16="http://schemas.microsoft.com/office/drawing/2014/main" id="{366FCF0D-6D83-4B09-9926-FB239B0A7CB0}"/>
              </a:ext>
            </a:extLst>
          </p:cNvPr>
          <p:cNvSpPr txBox="1"/>
          <p:nvPr/>
        </p:nvSpPr>
        <p:spPr>
          <a:xfrm>
            <a:off x="288037" y="1303198"/>
            <a:ext cx="7843090" cy="2862322"/>
          </a:xfrm>
          <a:prstGeom prst="rect">
            <a:avLst/>
          </a:prstGeom>
          <a:noFill/>
        </p:spPr>
        <p:txBody>
          <a:bodyPr wrap="square">
            <a:spAutoFit/>
          </a:bodyPr>
          <a:lstStyle/>
          <a:p>
            <a:pPr algn="l" fontAlgn="base"/>
            <a:r>
              <a:rPr lang="es-MX" b="1" i="0" dirty="0">
                <a:solidFill>
                  <a:schemeClr val="accent1">
                    <a:lumMod val="60000"/>
                    <a:lumOff val="40000"/>
                  </a:schemeClr>
                </a:solidFill>
                <a:effectLst/>
              </a:rPr>
              <a:t>3) Notación Ω:</a:t>
            </a:r>
            <a:r>
              <a:rPr lang="es-MX" b="0" i="0" dirty="0">
                <a:solidFill>
                  <a:schemeClr val="accent1">
                    <a:lumMod val="60000"/>
                    <a:lumOff val="40000"/>
                  </a:schemeClr>
                </a:solidFill>
                <a:effectLst/>
              </a:rPr>
              <a:t> </a:t>
            </a:r>
            <a:br>
              <a:rPr lang="es-MX" b="0" i="0" dirty="0">
                <a:solidFill>
                  <a:schemeClr val="accent1">
                    <a:lumMod val="60000"/>
                    <a:lumOff val="40000"/>
                  </a:schemeClr>
                </a:solidFill>
                <a:effectLst/>
              </a:rPr>
            </a:br>
            <a:br>
              <a:rPr lang="es-MX" b="0" i="0" dirty="0">
                <a:solidFill>
                  <a:schemeClr val="accent1">
                    <a:lumMod val="60000"/>
                    <a:lumOff val="40000"/>
                  </a:schemeClr>
                </a:solidFill>
                <a:effectLst/>
              </a:rPr>
            </a:br>
            <a:r>
              <a:rPr lang="es-MX" b="0" i="0" dirty="0">
                <a:solidFill>
                  <a:schemeClr val="bg1"/>
                </a:solidFill>
                <a:effectLst/>
              </a:rPr>
              <a:t>Así como la notación Big O proporciona un límite superior asintótico en una función, Ω notación proporciona un límite inferior asintótico.</a:t>
            </a:r>
            <a:br>
              <a:rPr lang="es-MX" b="0" i="0" dirty="0">
                <a:solidFill>
                  <a:schemeClr val="bg1"/>
                </a:solidFill>
                <a:effectLst/>
              </a:rPr>
            </a:br>
            <a:r>
              <a:rPr lang="es-MX" b="0" i="0" dirty="0">
                <a:solidFill>
                  <a:schemeClr val="bg1"/>
                </a:solidFill>
                <a:effectLst/>
              </a:rPr>
              <a:t>Ω notación puede ser útil cuando tenemos un límite inferior en la complejidad del tiempo de un algoritmo. Como se discutió en la publicación anterior</a:t>
            </a:r>
            <a:r>
              <a:rPr lang="es-MX" dirty="0">
                <a:solidFill>
                  <a:schemeClr val="bg1"/>
                </a:solidFill>
              </a:rPr>
              <a:t>, el </a:t>
            </a:r>
            <a:r>
              <a:rPr lang="es-MX" dirty="0">
                <a:solidFill>
                  <a:schemeClr val="bg1"/>
                </a:solidFill>
                <a:hlinkClick r:id="rId2">
                  <a:extLst>
                    <a:ext uri="{A12FA001-AC4F-418D-AE19-62706E023703}">
                      <ahyp:hlinkClr xmlns:ahyp="http://schemas.microsoft.com/office/drawing/2018/hyperlinkcolor" val="tx"/>
                    </a:ext>
                  </a:extLst>
                </a:hlinkClick>
              </a:rPr>
              <a:t>mejor rendimiento de un algoritmo generalmente no es </a:t>
            </a:r>
            <a:r>
              <a:rPr lang="es-MX" dirty="0" err="1">
                <a:solidFill>
                  <a:schemeClr val="bg1"/>
                </a:solidFill>
                <a:hlinkClick r:id="rId2">
                  <a:extLst>
                    <a:ext uri="{A12FA001-AC4F-418D-AE19-62706E023703}">
                      <ahyp:hlinkClr xmlns:ahyp="http://schemas.microsoft.com/office/drawing/2018/hyperlinkcolor" val="tx"/>
                    </a:ext>
                  </a:extLst>
                </a:hlinkClick>
              </a:rPr>
              <a:t>útil,</a:t>
            </a:r>
            <a:r>
              <a:rPr lang="es-MX" dirty="0" err="1">
                <a:solidFill>
                  <a:schemeClr val="bg1"/>
                </a:solidFill>
              </a:rPr>
              <a:t>la</a:t>
            </a:r>
            <a:r>
              <a:rPr lang="es-MX" dirty="0">
                <a:solidFill>
                  <a:schemeClr val="bg1"/>
                </a:solidFill>
              </a:rPr>
              <a:t> </a:t>
            </a:r>
            <a:r>
              <a:rPr lang="es-MX" b="0" i="0" dirty="0">
                <a:solidFill>
                  <a:schemeClr val="bg1"/>
                </a:solidFill>
                <a:effectLst/>
              </a:rPr>
              <a:t>notación Omega es la notación menos utilizada entre las tres.</a:t>
            </a:r>
          </a:p>
          <a:p>
            <a:pPr algn="l" fontAlgn="base"/>
            <a:r>
              <a:rPr lang="es-MX" b="0" i="0" dirty="0">
                <a:solidFill>
                  <a:schemeClr val="bg1"/>
                </a:solidFill>
                <a:effectLst/>
              </a:rPr>
              <a:t>Para una función dada g(n), denotamos por Ω(g(n)) el conjunto de funciones.</a:t>
            </a:r>
          </a:p>
          <a:p>
            <a:pPr algn="l" fontAlgn="base"/>
            <a:endParaRPr lang="es-MX" b="0" i="0" dirty="0">
              <a:solidFill>
                <a:schemeClr val="bg1"/>
              </a:solidFill>
              <a:effectLst/>
            </a:endParaRPr>
          </a:p>
        </p:txBody>
      </p:sp>
      <p:sp>
        <p:nvSpPr>
          <p:cNvPr id="10" name="Rectangle 4">
            <a:extLst>
              <a:ext uri="{FF2B5EF4-FFF2-40B4-BE49-F238E27FC236}">
                <a16:creationId xmlns:a16="http://schemas.microsoft.com/office/drawing/2014/main" id="{C0AB4CE6-F2FB-4E17-BB88-6BE7B1332500}"/>
              </a:ext>
            </a:extLst>
          </p:cNvPr>
          <p:cNvSpPr>
            <a:spLocks noChangeArrowheads="1"/>
          </p:cNvSpPr>
          <p:nvPr/>
        </p:nvSpPr>
        <p:spPr bwMode="auto">
          <a:xfrm>
            <a:off x="1039908" y="4390307"/>
            <a:ext cx="6825117" cy="705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2000" b="0" i="0" u="none" strike="noStrike" cap="none" normalizeH="0" baseline="0" dirty="0">
                <a:ln>
                  <a:noFill/>
                </a:ln>
                <a:solidFill>
                  <a:schemeClr val="bg1"/>
                </a:solidFill>
                <a:effectLst/>
              </a:rPr>
              <a:t>Ω (g(n)) = {f(n): existen contantes positivas c y n0 </a:t>
            </a:r>
            <a:br>
              <a:rPr kumimoji="0" lang="es-AR" altLang="es-AR" sz="2000" b="0" i="0" u="none" strike="noStrike" cap="none" normalizeH="0" baseline="0" dirty="0">
                <a:ln>
                  <a:noFill/>
                </a:ln>
                <a:solidFill>
                  <a:schemeClr val="bg1"/>
                </a:solidFill>
                <a:effectLst/>
              </a:rPr>
            </a:br>
            <a:r>
              <a:rPr kumimoji="0" lang="es-AR" altLang="es-AR" sz="2000" b="0" i="0" u="none" strike="noStrike" cap="none" normalizeH="0" baseline="0" dirty="0">
                <a:ln>
                  <a:noFill/>
                </a:ln>
                <a:solidFill>
                  <a:schemeClr val="bg1"/>
                </a:solidFill>
                <a:effectLst/>
              </a:rPr>
              <a:t>tales que 0 &lt;= c*g(n) &lt;= f(n) </a:t>
            </a:r>
            <a:r>
              <a:rPr kumimoji="0" lang="es-AR" altLang="es-AR" sz="2000" b="0" i="0" u="none" strike="noStrike" cap="none" normalizeH="0" baseline="0" dirty="0" err="1">
                <a:ln>
                  <a:noFill/>
                </a:ln>
                <a:solidFill>
                  <a:schemeClr val="bg1"/>
                </a:solidFill>
                <a:effectLst/>
              </a:rPr>
              <a:t>for</a:t>
            </a:r>
            <a:r>
              <a:rPr kumimoji="0" lang="es-AR" altLang="es-AR" sz="2000" b="0" i="0" u="none" strike="noStrike" cap="none" normalizeH="0" baseline="0" dirty="0">
                <a:ln>
                  <a:noFill/>
                </a:ln>
                <a:solidFill>
                  <a:schemeClr val="bg1"/>
                </a:solidFill>
                <a:effectLst/>
              </a:rPr>
              <a:t> </a:t>
            </a:r>
            <a:r>
              <a:rPr kumimoji="0" lang="es-AR" altLang="es-AR" sz="2000" b="0" i="0" u="none" strike="noStrike" cap="none" normalizeH="0" baseline="0" dirty="0" err="1">
                <a:ln>
                  <a:noFill/>
                </a:ln>
                <a:solidFill>
                  <a:schemeClr val="bg1"/>
                </a:solidFill>
                <a:effectLst/>
              </a:rPr>
              <a:t>all</a:t>
            </a:r>
            <a:r>
              <a:rPr kumimoji="0" lang="es-AR" altLang="es-AR" sz="2000" b="0" i="0" u="none" strike="noStrike" cap="none" normalizeH="0" baseline="0" dirty="0">
                <a:ln>
                  <a:noFill/>
                </a:ln>
                <a:solidFill>
                  <a:schemeClr val="bg1"/>
                </a:solidFill>
                <a:effectLst/>
              </a:rPr>
              <a:t> n &gt;= n0}.</a:t>
            </a:r>
            <a:r>
              <a:rPr kumimoji="0" lang="es-AR" altLang="es-AR" b="0" i="0" u="none" strike="noStrike" cap="none" normalizeH="0" baseline="0" dirty="0">
                <a:ln>
                  <a:noFill/>
                </a:ln>
                <a:solidFill>
                  <a:schemeClr val="bg1"/>
                </a:solidFill>
                <a:effectLst/>
              </a:rPr>
              <a:t> </a:t>
            </a:r>
            <a:endParaRPr kumimoji="0" lang="es-AR" altLang="es-AR" sz="3200" b="0" i="0" u="none" strike="noStrike" cap="none" normalizeH="0" baseline="0" dirty="0">
              <a:ln>
                <a:noFill/>
              </a:ln>
              <a:solidFill>
                <a:schemeClr val="bg1"/>
              </a:solidFill>
              <a:effectLst/>
            </a:endParaRPr>
          </a:p>
        </p:txBody>
      </p:sp>
      <p:sp>
        <p:nvSpPr>
          <p:cNvPr id="12" name="CuadroTexto 11">
            <a:extLst>
              <a:ext uri="{FF2B5EF4-FFF2-40B4-BE49-F238E27FC236}">
                <a16:creationId xmlns:a16="http://schemas.microsoft.com/office/drawing/2014/main" id="{A9480064-5E98-4956-AF54-379D6CDDB569}"/>
              </a:ext>
            </a:extLst>
          </p:cNvPr>
          <p:cNvSpPr txBox="1"/>
          <p:nvPr/>
        </p:nvSpPr>
        <p:spPr>
          <a:xfrm>
            <a:off x="461948" y="5554802"/>
            <a:ext cx="10463022" cy="923330"/>
          </a:xfrm>
          <a:prstGeom prst="rect">
            <a:avLst/>
          </a:prstGeom>
          <a:noFill/>
        </p:spPr>
        <p:txBody>
          <a:bodyPr wrap="square">
            <a:spAutoFit/>
          </a:bodyPr>
          <a:lstStyle/>
          <a:p>
            <a:r>
              <a:rPr lang="es-MX" b="0" i="0" dirty="0">
                <a:solidFill>
                  <a:schemeClr val="bg1"/>
                </a:solidFill>
                <a:effectLst/>
              </a:rPr>
              <a:t>Consideremos el mismo ejemplo de ordenación de inserción aquí. La complejidad temporal de “</a:t>
            </a:r>
            <a:r>
              <a:rPr lang="es-MX" b="0" i="0" dirty="0" err="1">
                <a:solidFill>
                  <a:schemeClr val="bg1"/>
                </a:solidFill>
                <a:effectLst/>
              </a:rPr>
              <a:t>Insertion</a:t>
            </a:r>
            <a:r>
              <a:rPr lang="es-MX" b="0" i="0" dirty="0">
                <a:solidFill>
                  <a:schemeClr val="bg1"/>
                </a:solidFill>
                <a:effectLst/>
              </a:rPr>
              <a:t> </a:t>
            </a:r>
            <a:r>
              <a:rPr lang="es-MX" b="0" i="0" dirty="0" err="1">
                <a:solidFill>
                  <a:schemeClr val="bg1"/>
                </a:solidFill>
                <a:effectLst/>
              </a:rPr>
              <a:t>Sort</a:t>
            </a:r>
            <a:r>
              <a:rPr lang="es-MX" b="0" i="0" dirty="0">
                <a:solidFill>
                  <a:schemeClr val="bg1"/>
                </a:solidFill>
                <a:effectLst/>
              </a:rPr>
              <a:t> “se puede escribir como Ω(n), pero no es una información muy útil sobre el orden de inserción, ya que generalmente nos interesa el peor de los casos y, a veces, en el caso promedio.</a:t>
            </a:r>
            <a:endParaRPr lang="es-AR" dirty="0">
              <a:solidFill>
                <a:schemeClr val="bg1"/>
              </a:solidFill>
            </a:endParaRPr>
          </a:p>
        </p:txBody>
      </p:sp>
      <p:pic>
        <p:nvPicPr>
          <p:cNvPr id="3" name="Imagen 2">
            <a:extLst>
              <a:ext uri="{FF2B5EF4-FFF2-40B4-BE49-F238E27FC236}">
                <a16:creationId xmlns:a16="http://schemas.microsoft.com/office/drawing/2014/main" id="{DFA49A98-E866-B065-A7EB-545734A2FF24}"/>
              </a:ext>
            </a:extLst>
          </p:cNvPr>
          <p:cNvPicPr>
            <a:picLocks noChangeAspect="1"/>
          </p:cNvPicPr>
          <p:nvPr/>
        </p:nvPicPr>
        <p:blipFill>
          <a:blip r:embed="rId3"/>
          <a:stretch>
            <a:fillRect/>
          </a:stretch>
        </p:blipFill>
        <p:spPr>
          <a:xfrm>
            <a:off x="8440615" y="1543200"/>
            <a:ext cx="3751385" cy="3376247"/>
          </a:xfrm>
          <a:prstGeom prst="rect">
            <a:avLst/>
          </a:prstGeom>
        </p:spPr>
      </p:pic>
    </p:spTree>
    <p:extLst>
      <p:ext uri="{BB962C8B-B14F-4D97-AF65-F5344CB8AC3E}">
        <p14:creationId xmlns:p14="http://schemas.microsoft.com/office/powerpoint/2010/main" val="3130783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AR" dirty="0">
                <a:solidFill>
                  <a:schemeClr val="bg1"/>
                </a:solidFill>
              </a:rPr>
              <a:t>Big-O</a:t>
            </a:r>
          </a:p>
        </p:txBody>
      </p:sp>
      <p:pic>
        <p:nvPicPr>
          <p:cNvPr id="6" name="Imagen 5">
            <a:extLst>
              <a:ext uri="{FF2B5EF4-FFF2-40B4-BE49-F238E27FC236}">
                <a16:creationId xmlns:a16="http://schemas.microsoft.com/office/drawing/2014/main" id="{D4A0F857-6C41-E479-F50C-5985F5530A54}"/>
              </a:ext>
            </a:extLst>
          </p:cNvPr>
          <p:cNvPicPr>
            <a:picLocks noChangeAspect="1"/>
          </p:cNvPicPr>
          <p:nvPr/>
        </p:nvPicPr>
        <p:blipFill>
          <a:blip r:embed="rId2"/>
          <a:stretch>
            <a:fillRect/>
          </a:stretch>
        </p:blipFill>
        <p:spPr>
          <a:xfrm>
            <a:off x="7905819" y="3012066"/>
            <a:ext cx="3991001" cy="2327490"/>
          </a:xfrm>
          <a:prstGeom prst="rect">
            <a:avLst/>
          </a:prstGeom>
        </p:spPr>
      </p:pic>
      <p:sp>
        <p:nvSpPr>
          <p:cNvPr id="2" name="Rectángulo 1">
            <a:extLst>
              <a:ext uri="{FF2B5EF4-FFF2-40B4-BE49-F238E27FC236}">
                <a16:creationId xmlns:a16="http://schemas.microsoft.com/office/drawing/2014/main" id="{A99BD8C0-E197-4B0F-2F48-B0CE3A2DC169}"/>
              </a:ext>
            </a:extLst>
          </p:cNvPr>
          <p:cNvSpPr/>
          <p:nvPr/>
        </p:nvSpPr>
        <p:spPr>
          <a:xfrm>
            <a:off x="2813539" y="3941203"/>
            <a:ext cx="6288258" cy="234608"/>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0EB7FCB2-2434-1C27-00F1-40B4135C0960}"/>
              </a:ext>
            </a:extLst>
          </p:cNvPr>
          <p:cNvSpPr txBox="1"/>
          <p:nvPr/>
        </p:nvSpPr>
        <p:spPr>
          <a:xfrm>
            <a:off x="10340112" y="5148262"/>
            <a:ext cx="1556708" cy="369332"/>
          </a:xfrm>
          <a:prstGeom prst="rect">
            <a:avLst/>
          </a:prstGeom>
          <a:noFill/>
        </p:spPr>
        <p:txBody>
          <a:bodyPr wrap="none" rtlCol="0">
            <a:spAutoFit/>
          </a:bodyPr>
          <a:lstStyle/>
          <a:p>
            <a:r>
              <a:rPr lang="es-MX" dirty="0">
                <a:solidFill>
                  <a:schemeClr val="accent1">
                    <a:lumMod val="60000"/>
                    <a:lumOff val="40000"/>
                  </a:schemeClr>
                </a:solidFill>
              </a:rPr>
              <a:t>Big O </a:t>
            </a:r>
            <a:r>
              <a:rPr lang="es-MX" dirty="0" err="1">
                <a:solidFill>
                  <a:schemeClr val="accent1">
                    <a:lumMod val="60000"/>
                    <a:lumOff val="40000"/>
                  </a:schemeClr>
                </a:solidFill>
              </a:rPr>
              <a:t>Notation</a:t>
            </a:r>
            <a:endParaRPr lang="es-AR" dirty="0">
              <a:solidFill>
                <a:schemeClr val="accent1">
                  <a:lumMod val="60000"/>
                  <a:lumOff val="40000"/>
                </a:schemeClr>
              </a:solidFill>
            </a:endParaRPr>
          </a:p>
        </p:txBody>
      </p:sp>
    </p:spTree>
    <p:extLst>
      <p:ext uri="{BB962C8B-B14F-4D97-AF65-F5344CB8AC3E}">
        <p14:creationId xmlns:p14="http://schemas.microsoft.com/office/powerpoint/2010/main" val="472854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7E485E3-D91C-4A23-A0EF-076F82AE0BA8}"/>
              </a:ext>
            </a:extLst>
          </p:cNvPr>
          <p:cNvSpPr txBox="1"/>
          <p:nvPr/>
        </p:nvSpPr>
        <p:spPr>
          <a:xfrm>
            <a:off x="293222" y="172768"/>
            <a:ext cx="6099048" cy="535531"/>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AR" dirty="0"/>
              <a:t>Notación Big O</a:t>
            </a:r>
          </a:p>
        </p:txBody>
      </p:sp>
      <p:sp>
        <p:nvSpPr>
          <p:cNvPr id="6" name="Rectangle 1">
            <a:extLst>
              <a:ext uri="{FF2B5EF4-FFF2-40B4-BE49-F238E27FC236}">
                <a16:creationId xmlns:a16="http://schemas.microsoft.com/office/drawing/2014/main" id="{38025504-CF15-4B95-9C75-9FE30E40FF49}"/>
              </a:ext>
            </a:extLst>
          </p:cNvPr>
          <p:cNvSpPr>
            <a:spLocks noChangeArrowheads="1"/>
          </p:cNvSpPr>
          <p:nvPr/>
        </p:nvSpPr>
        <p:spPr bwMode="auto">
          <a:xfrm>
            <a:off x="320516" y="872073"/>
            <a:ext cx="7704366"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mn-lt"/>
              </a:rPr>
              <a:t>¿Cómo calcular la complejidad del tiempo de cualquier algoritmo o programa?</a:t>
            </a:r>
            <a:br>
              <a:rPr kumimoji="0" lang="es-AR" altLang="es-AR" b="0" i="0" u="none" strike="noStrike" cap="none" normalizeH="0" baseline="0" dirty="0">
                <a:ln>
                  <a:noFill/>
                </a:ln>
                <a:solidFill>
                  <a:schemeClr val="bg1"/>
                </a:solidFill>
                <a:effectLst/>
                <a:latin typeface="+mn-lt"/>
              </a:rPr>
            </a:br>
            <a:r>
              <a:rPr kumimoji="0" lang="es-AR" altLang="es-AR" b="0" i="0" u="none" strike="noStrike" cap="none" normalizeH="0" baseline="0" dirty="0">
                <a:ln>
                  <a:noFill/>
                </a:ln>
                <a:solidFill>
                  <a:schemeClr val="bg1"/>
                </a:solidFill>
                <a:effectLst/>
                <a:latin typeface="+mn-lt"/>
              </a:rPr>
              <a:t> La métrica más común es usar la notación Big O.</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mn-lt"/>
              </a:rPr>
              <a:t>Aquí hay algunos aspectos destacados sobre </a:t>
            </a:r>
            <a:r>
              <a:rPr kumimoji="0" lang="es-AR" altLang="es-AR" b="1" i="0" u="none" strike="noStrike" cap="none" normalizeH="0" baseline="0" dirty="0">
                <a:ln>
                  <a:noFill/>
                </a:ln>
                <a:solidFill>
                  <a:schemeClr val="bg1"/>
                </a:solidFill>
                <a:effectLst/>
                <a:latin typeface="+mn-lt"/>
              </a:rPr>
              <a:t>Big O </a:t>
            </a:r>
            <a:r>
              <a:rPr kumimoji="0" lang="es-AR" altLang="es-AR" b="1" i="0" u="none" strike="noStrike" cap="none" normalizeH="0" baseline="0" dirty="0" err="1">
                <a:ln>
                  <a:noFill/>
                </a:ln>
                <a:solidFill>
                  <a:schemeClr val="bg1"/>
                </a:solidFill>
                <a:effectLst/>
                <a:latin typeface="+mn-lt"/>
              </a:rPr>
              <a:t>Notation</a:t>
            </a:r>
            <a:r>
              <a:rPr kumimoji="0" lang="es-AR" altLang="es-AR" b="0" i="0" u="none" strike="noStrike" cap="none" normalizeH="0" baseline="0" dirty="0">
                <a:ln>
                  <a:noFill/>
                </a:ln>
                <a:solidFill>
                  <a:schemeClr val="bg1"/>
                </a:solidFill>
                <a:effectLst/>
                <a:latin typeface="+mn-lt"/>
              </a:rPr>
              <a:t>:</a:t>
            </a:r>
            <a:br>
              <a:rPr kumimoji="0" lang="es-AR" altLang="es-AR" b="0" i="0" u="none" strike="noStrike" cap="none" normalizeH="0" baseline="0" dirty="0">
                <a:ln>
                  <a:noFill/>
                </a:ln>
                <a:solidFill>
                  <a:schemeClr val="bg1"/>
                </a:solidFill>
                <a:effectLst/>
                <a:latin typeface="+mn-lt"/>
              </a:rPr>
            </a:br>
            <a:endParaRPr kumimoji="0" lang="es-AR" altLang="es-AR"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b="0" i="0" u="none" strike="noStrike" cap="none" normalizeH="0" baseline="0" dirty="0">
                <a:ln>
                  <a:noFill/>
                </a:ln>
                <a:solidFill>
                  <a:schemeClr val="bg1"/>
                </a:solidFill>
                <a:effectLst/>
                <a:latin typeface="+mn-lt"/>
              </a:rPr>
              <a:t>La notación Big O es un marco para analizar y comparar algoritmos.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b="0" i="0" u="none" strike="noStrike" cap="none" normalizeH="0" baseline="0" dirty="0">
                <a:ln>
                  <a:noFill/>
                </a:ln>
                <a:solidFill>
                  <a:schemeClr val="bg1"/>
                </a:solidFill>
                <a:effectLst/>
                <a:latin typeface="+mn-lt"/>
              </a:rPr>
              <a:t>Cantidad de trabajo que la CPU tiene que hacer (complejidad de tiempo) a medida que el tamaño de entrada crece (hacia el infinito).</a:t>
            </a:r>
            <a:br>
              <a:rPr kumimoji="0" lang="es-AR" altLang="es-AR" b="0" i="0" u="none" strike="noStrike" cap="none" normalizeH="0" baseline="0" dirty="0">
                <a:ln>
                  <a:noFill/>
                </a:ln>
                <a:solidFill>
                  <a:schemeClr val="bg1"/>
                </a:solidFill>
                <a:effectLst/>
                <a:latin typeface="+mn-lt"/>
              </a:rPr>
            </a:br>
            <a:endParaRPr kumimoji="0" lang="es-AR" altLang="es-AR"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b="0" i="0" u="none" strike="noStrike" cap="none" normalizeH="0" baseline="0" dirty="0">
                <a:ln>
                  <a:noFill/>
                </a:ln>
                <a:solidFill>
                  <a:schemeClr val="bg1"/>
                </a:solidFill>
                <a:effectLst/>
                <a:latin typeface="+mn-lt"/>
              </a:rPr>
              <a:t>Big O = Función Big </a:t>
            </a:r>
            <a:r>
              <a:rPr kumimoji="0" lang="es-AR" altLang="es-AR" b="0" i="0" u="none" strike="noStrike" cap="none" normalizeH="0" baseline="0" dirty="0" err="1">
                <a:ln>
                  <a:noFill/>
                </a:ln>
                <a:solidFill>
                  <a:schemeClr val="bg1"/>
                </a:solidFill>
                <a:effectLst/>
                <a:latin typeface="+mn-lt"/>
              </a:rPr>
              <a:t>Order</a:t>
            </a:r>
            <a:r>
              <a:rPr kumimoji="0" lang="es-AR" altLang="es-AR" b="0" i="0" u="none" strike="noStrike" cap="none" normalizeH="0" baseline="0" dirty="0">
                <a:ln>
                  <a:noFill/>
                </a:ln>
                <a:solidFill>
                  <a:schemeClr val="bg1"/>
                </a:solidFill>
                <a:effectLst/>
                <a:latin typeface="+mn-lt"/>
              </a:rPr>
              <a:t>. Elimine constantes y términos de orden inferior. P. ej.. </a:t>
            </a:r>
            <a:br>
              <a:rPr kumimoji="0" lang="es-AR" altLang="es-AR" b="0" i="0" u="none" strike="noStrike" cap="none" normalizeH="0" baseline="0" dirty="0">
                <a:ln>
                  <a:noFill/>
                </a:ln>
                <a:solidFill>
                  <a:schemeClr val="bg1"/>
                </a:solidFill>
                <a:effectLst/>
                <a:latin typeface="+mn-lt"/>
              </a:rPr>
            </a:br>
            <a:r>
              <a:rPr kumimoji="0" lang="es-AR" altLang="es-AR" b="0" i="0" u="none" strike="noStrike" cap="none" normalizeH="0" baseline="0" dirty="0">
                <a:ln>
                  <a:noFill/>
                </a:ln>
                <a:solidFill>
                  <a:schemeClr val="bg1"/>
                </a:solidFill>
                <a:effectLst/>
                <a:latin typeface="+mn-lt"/>
              </a:rPr>
              <a:t>              Se convierte. O(3*n^2 + 10n + 10) -&gt; O(n^2)</a:t>
            </a:r>
            <a:br>
              <a:rPr kumimoji="0" lang="es-AR" altLang="es-AR" b="0" i="0" u="none" strike="noStrike" cap="none" normalizeH="0" baseline="0" dirty="0">
                <a:ln>
                  <a:noFill/>
                </a:ln>
                <a:solidFill>
                  <a:schemeClr val="bg1"/>
                </a:solidFill>
                <a:effectLst/>
                <a:latin typeface="+mn-lt"/>
              </a:rPr>
            </a:br>
            <a:endParaRPr kumimoji="0" lang="es-AR" altLang="es-AR"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b="0" i="0" u="none" strike="noStrike" cap="none" normalizeH="0" baseline="0" dirty="0">
                <a:ln>
                  <a:noFill/>
                </a:ln>
                <a:solidFill>
                  <a:schemeClr val="bg1"/>
                </a:solidFill>
                <a:effectLst/>
                <a:latin typeface="+mn-lt"/>
              </a:rPr>
              <a:t>La notación Big O se preocupa por el peor de los casos. Por ejemplo, cuando desea ordenar y los elementos de la matriz están en orden inverso para algunos algoritmos de clasificación.</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mn-lt"/>
              </a:rPr>
              <a:t>Por ejemplo, si tiene una función que toma una matriz como entrada, si aumenta el número de elementos de la colección, seguirá realizando las mismas operaciones; tiene un tiempo de ejecución constante. Por otro lado, si el trabajo de la CPU crece proporcionalmente al tamaño de la matriz de entrada, tiene un tiempo de ejecución </a:t>
            </a:r>
            <a:r>
              <a:rPr kumimoji="0" lang="es-AR" altLang="es-AR" b="0" i="0" u="none" strike="noStrike" cap="none" normalizeH="0" baseline="0" dirty="0" err="1">
                <a:ln>
                  <a:noFill/>
                </a:ln>
                <a:solidFill>
                  <a:schemeClr val="bg1"/>
                </a:solidFill>
                <a:effectLst/>
                <a:latin typeface="+mn-lt"/>
              </a:rPr>
              <a:t>lineal.O</a:t>
            </a:r>
            <a:r>
              <a:rPr kumimoji="0" lang="es-AR" altLang="es-AR" b="0" i="0" u="none" strike="noStrike" cap="none" normalizeH="0" baseline="0" dirty="0">
                <a:ln>
                  <a:noFill/>
                </a:ln>
                <a:solidFill>
                  <a:schemeClr val="bg1"/>
                </a:solidFill>
                <a:effectLst/>
                <a:latin typeface="+mn-lt"/>
              </a:rPr>
              <a:t>(n)</a:t>
            </a:r>
          </a:p>
        </p:txBody>
      </p:sp>
      <p:pic>
        <p:nvPicPr>
          <p:cNvPr id="10243" name="Picture 3">
            <a:extLst>
              <a:ext uri="{FF2B5EF4-FFF2-40B4-BE49-F238E27FC236}">
                <a16:creationId xmlns:a16="http://schemas.microsoft.com/office/drawing/2014/main" id="{DB86D341-E06A-4847-AB2C-63337B22F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882" y="1503768"/>
            <a:ext cx="4339162" cy="4577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239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71BC4FD-5D0D-400B-8232-C7FC908A3A51}"/>
              </a:ext>
            </a:extLst>
          </p:cNvPr>
          <p:cNvSpPr txBox="1"/>
          <p:nvPr/>
        </p:nvSpPr>
        <p:spPr>
          <a:xfrm>
            <a:off x="3554349" y="357564"/>
            <a:ext cx="6096000" cy="369332"/>
          </a:xfrm>
          <a:prstGeom prst="rect">
            <a:avLst/>
          </a:prstGeom>
        </p:spPr>
        <p:txBody>
          <a:bodyPr vert="horz" lIns="91440" tIns="45720" rIns="91440" bIns="45720" rtlCol="0" anchor="ctr">
            <a:normAutofit fontScale="70000" lnSpcReduction="20000"/>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AR" dirty="0"/>
              <a:t>Introducción</a:t>
            </a:r>
          </a:p>
        </p:txBody>
      </p:sp>
      <p:sp>
        <p:nvSpPr>
          <p:cNvPr id="5" name="CuadroTexto 4">
            <a:extLst>
              <a:ext uri="{FF2B5EF4-FFF2-40B4-BE49-F238E27FC236}">
                <a16:creationId xmlns:a16="http://schemas.microsoft.com/office/drawing/2014/main" id="{E1F24EDC-893C-42E9-B044-9C1FC5EC362A}"/>
              </a:ext>
            </a:extLst>
          </p:cNvPr>
          <p:cNvSpPr txBox="1"/>
          <p:nvPr/>
        </p:nvSpPr>
        <p:spPr>
          <a:xfrm>
            <a:off x="504825" y="1099284"/>
            <a:ext cx="11182350" cy="3970318"/>
          </a:xfrm>
          <a:prstGeom prst="rect">
            <a:avLst/>
          </a:prstGeom>
          <a:noFill/>
        </p:spPr>
        <p:txBody>
          <a:bodyPr wrap="square">
            <a:spAutoFit/>
          </a:bodyPr>
          <a:lstStyle/>
          <a:p>
            <a:pPr algn="l" fontAlgn="base"/>
            <a:r>
              <a:rPr lang="es-MX" b="0" i="0" dirty="0">
                <a:solidFill>
                  <a:schemeClr val="bg1"/>
                </a:solidFill>
                <a:effectLst/>
                <a:latin typeface="Muli"/>
              </a:rPr>
              <a:t>La notación Big O, es decir, básicamente expresar la </a:t>
            </a:r>
            <a:r>
              <a:rPr lang="es-MX" b="0" i="0" dirty="0">
                <a:solidFill>
                  <a:schemeClr val="bg1"/>
                </a:solidFill>
                <a:effectLst/>
                <a:latin typeface="inherit"/>
                <a:hlinkClick r:id="rId2">
                  <a:extLst>
                    <a:ext uri="{A12FA001-AC4F-418D-AE19-62706E023703}">
                      <ahyp:hlinkClr xmlns:ahyp="http://schemas.microsoft.com/office/drawing/2018/hyperlinkcolor" val="tx"/>
                    </a:ext>
                  </a:extLst>
                </a:hlinkClick>
              </a:rPr>
              <a:t>complejidad tiempo/espacio</a:t>
            </a:r>
            <a:r>
              <a:rPr lang="es-MX" b="0" i="0" dirty="0">
                <a:solidFill>
                  <a:schemeClr val="bg1"/>
                </a:solidFill>
                <a:effectLst/>
                <a:latin typeface="Muli"/>
              </a:rPr>
              <a:t> de un algoritmo en términos de Big O viene en el papel cuando desea encontrar el tiempo / espacio consumido por su algoritmo.</a:t>
            </a:r>
          </a:p>
          <a:p>
            <a:pPr algn="l" fontAlgn="base"/>
            <a:r>
              <a:rPr lang="es-MX" b="0" i="0" dirty="0">
                <a:solidFill>
                  <a:schemeClr val="bg1"/>
                </a:solidFill>
                <a:effectLst/>
                <a:latin typeface="Muli"/>
              </a:rPr>
              <a:t>Porque todos sabemos una cosa que encontrar una solución a un problema no es suficiente, pero resolver ese problema en el mínimo tiempo / espacio posible también es necesario.</a:t>
            </a:r>
            <a:br>
              <a:rPr lang="es-MX" b="0" i="0" dirty="0">
                <a:solidFill>
                  <a:schemeClr val="bg1"/>
                </a:solidFill>
                <a:effectLst/>
                <a:latin typeface="Muli"/>
              </a:rPr>
            </a:br>
            <a:r>
              <a:rPr lang="es-MX" b="0" i="0" dirty="0">
                <a:solidFill>
                  <a:schemeClr val="bg1"/>
                </a:solidFill>
                <a:effectLst/>
                <a:latin typeface="Muli"/>
              </a:rPr>
              <a:t>Aunque no le importa demasiado cómo se está desempeñando su algoritmo o tomando tiempo / espacio a menos que esté trabajando en un entorno competitivo, proyectos de la vida real, haciendo programación competitiva porque estos son los lugares donde se le exigiría no solo encontrar la solución sino también optimizarla siempre que sea posible en términos de espacio / tiempo.</a:t>
            </a:r>
            <a:br>
              <a:rPr lang="es-MX" b="0" i="0" dirty="0">
                <a:solidFill>
                  <a:schemeClr val="bg1"/>
                </a:solidFill>
                <a:effectLst/>
                <a:latin typeface="Muli"/>
              </a:rPr>
            </a:br>
            <a:endParaRPr lang="es-MX" b="0" i="0" dirty="0">
              <a:solidFill>
                <a:schemeClr val="bg1"/>
              </a:solidFill>
              <a:effectLst/>
              <a:latin typeface="Muli"/>
            </a:endParaRPr>
          </a:p>
          <a:p>
            <a:pPr algn="l" fontAlgn="base"/>
            <a:r>
              <a:rPr lang="es-MX" b="0" i="0" dirty="0">
                <a:solidFill>
                  <a:schemeClr val="bg1"/>
                </a:solidFill>
                <a:effectLst/>
                <a:latin typeface="Muli"/>
              </a:rPr>
              <a:t>Si hablamos de programación competitiva, entonces quieres que tu algoritmo sea más rápido que otros, de lo contrario no podrás rendir mejor que otros, por otro lado, cuando trabajas en proyectos de la vida real o como desarrollador de software, entonces quieres que el tiempo de carga de tu aplicación u otras tareas se ejecuten rápidamente incluso en términos de complejidad espacial.</a:t>
            </a:r>
            <a:br>
              <a:rPr lang="es-MX" b="0" i="0" dirty="0">
                <a:solidFill>
                  <a:schemeClr val="bg1"/>
                </a:solidFill>
                <a:effectLst/>
                <a:latin typeface="Muli"/>
              </a:rPr>
            </a:br>
            <a:endParaRPr lang="es-MX" b="0" i="0" dirty="0">
              <a:solidFill>
                <a:schemeClr val="bg1"/>
              </a:solidFill>
              <a:effectLst/>
              <a:latin typeface="Muli"/>
            </a:endParaRPr>
          </a:p>
        </p:txBody>
      </p:sp>
      <p:sp>
        <p:nvSpPr>
          <p:cNvPr id="4" name="CuadroTexto 3">
            <a:extLst>
              <a:ext uri="{FF2B5EF4-FFF2-40B4-BE49-F238E27FC236}">
                <a16:creationId xmlns:a16="http://schemas.microsoft.com/office/drawing/2014/main" id="{97E485E3-D91C-4A23-A0EF-076F82AE0BA8}"/>
              </a:ext>
            </a:extLst>
          </p:cNvPr>
          <p:cNvSpPr txBox="1"/>
          <p:nvPr/>
        </p:nvSpPr>
        <p:spPr>
          <a:xfrm>
            <a:off x="504825" y="232261"/>
            <a:ext cx="6099048" cy="535531"/>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AR" dirty="0"/>
              <a:t>Notación Big O</a:t>
            </a:r>
          </a:p>
        </p:txBody>
      </p:sp>
      <p:sp>
        <p:nvSpPr>
          <p:cNvPr id="6" name="CuadroTexto 5">
            <a:extLst>
              <a:ext uri="{FF2B5EF4-FFF2-40B4-BE49-F238E27FC236}">
                <a16:creationId xmlns:a16="http://schemas.microsoft.com/office/drawing/2014/main" id="{AF85FCD0-31FB-D19C-6673-7231313CF589}"/>
              </a:ext>
            </a:extLst>
          </p:cNvPr>
          <p:cNvSpPr txBox="1"/>
          <p:nvPr/>
        </p:nvSpPr>
        <p:spPr>
          <a:xfrm>
            <a:off x="4149970" y="5020052"/>
            <a:ext cx="7818559" cy="1477328"/>
          </a:xfrm>
          <a:prstGeom prst="rect">
            <a:avLst/>
          </a:prstGeom>
          <a:noFill/>
        </p:spPr>
        <p:txBody>
          <a:bodyPr wrap="square">
            <a:spAutoFit/>
          </a:bodyPr>
          <a:lstStyle/>
          <a:p>
            <a:pPr algn="l" fontAlgn="base"/>
            <a:r>
              <a:rPr lang="es-MX" b="0" i="1" dirty="0">
                <a:solidFill>
                  <a:schemeClr val="accent1">
                    <a:lumMod val="60000"/>
                    <a:lumOff val="40000"/>
                  </a:schemeClr>
                </a:solidFill>
                <a:effectLst/>
                <a:latin typeface="Muli"/>
              </a:rPr>
              <a:t>En otras palabras, se puede decir que está en el camino correcto para aprender estructuras de datos y algoritmos o sus habilidades de desarrollo cuando comienza a observar la complejidad de su algoritmo. Pero a partir de todo esto llegamos a saber cuál es la complejidad y por qué la estamos estudiando, pero qué es Big </a:t>
            </a:r>
            <a:r>
              <a:rPr lang="es-MX" b="1" i="1" dirty="0">
                <a:solidFill>
                  <a:schemeClr val="accent1">
                    <a:lumMod val="60000"/>
                    <a:lumOff val="40000"/>
                  </a:schemeClr>
                </a:solidFill>
                <a:effectLst/>
                <a:latin typeface="Muli"/>
              </a:rPr>
              <a:t>O, Big O establece un peor tiempo de ejecución.</a:t>
            </a:r>
            <a:endParaRPr lang="es-MX" b="0" i="1" dirty="0">
              <a:solidFill>
                <a:schemeClr val="accent1">
                  <a:lumMod val="60000"/>
                  <a:lumOff val="40000"/>
                </a:schemeClr>
              </a:solidFill>
              <a:effectLst/>
              <a:latin typeface="Muli"/>
            </a:endParaRPr>
          </a:p>
        </p:txBody>
      </p:sp>
    </p:spTree>
    <p:extLst>
      <p:ext uri="{BB962C8B-B14F-4D97-AF65-F5344CB8AC3E}">
        <p14:creationId xmlns:p14="http://schemas.microsoft.com/office/powerpoint/2010/main" val="4015003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875FD0E6-BE91-4F23-8523-D282FC04D6A4}"/>
              </a:ext>
            </a:extLst>
          </p:cNvPr>
          <p:cNvSpPr txBox="1"/>
          <p:nvPr/>
        </p:nvSpPr>
        <p:spPr>
          <a:xfrm>
            <a:off x="252480" y="830276"/>
            <a:ext cx="11163300" cy="923330"/>
          </a:xfrm>
          <a:prstGeom prst="rect">
            <a:avLst/>
          </a:prstGeom>
          <a:noFill/>
        </p:spPr>
        <p:txBody>
          <a:bodyPr wrap="square">
            <a:spAutoFit/>
          </a:bodyPr>
          <a:lstStyle/>
          <a:p>
            <a:r>
              <a:rPr lang="es-MX" b="0" i="0" dirty="0">
                <a:solidFill>
                  <a:schemeClr val="bg1"/>
                </a:solidFill>
                <a:effectLst/>
                <a:latin typeface="Muli"/>
              </a:rPr>
              <a:t>¿</a:t>
            </a:r>
            <a:r>
              <a:rPr lang="es-MX" dirty="0">
                <a:solidFill>
                  <a:schemeClr val="bg1"/>
                </a:solidFill>
                <a:latin typeface="Muli"/>
              </a:rPr>
              <a:t>Q</a:t>
            </a:r>
            <a:r>
              <a:rPr lang="es-MX" b="0" i="0" dirty="0">
                <a:solidFill>
                  <a:schemeClr val="bg1"/>
                </a:solidFill>
                <a:effectLst/>
                <a:latin typeface="Muli"/>
              </a:rPr>
              <a:t>ué sabemos de la búsqueda binaria de la imagen muestra es más rápida, verdad? No, es mucho más que eso cuando el no. de juguetes aumenta. Si hay 1.000 millones de juguetes y se necesitan 30 ms (log2 1.000.000.000 es casi 30), entonces sería más como 33 millones de veces más rápido.</a:t>
            </a:r>
            <a:endParaRPr lang="es-AR" dirty="0">
              <a:solidFill>
                <a:schemeClr val="bg1"/>
              </a:solidFill>
            </a:endParaRPr>
          </a:p>
        </p:txBody>
      </p:sp>
      <p:sp>
        <p:nvSpPr>
          <p:cNvPr id="8" name="CuadroTexto 7">
            <a:extLst>
              <a:ext uri="{FF2B5EF4-FFF2-40B4-BE49-F238E27FC236}">
                <a16:creationId xmlns:a16="http://schemas.microsoft.com/office/drawing/2014/main" id="{60D6F946-D1B7-425D-A563-F38F324A58B0}"/>
              </a:ext>
            </a:extLst>
          </p:cNvPr>
          <p:cNvSpPr txBox="1"/>
          <p:nvPr/>
        </p:nvSpPr>
        <p:spPr>
          <a:xfrm>
            <a:off x="279777" y="1712102"/>
            <a:ext cx="7258050" cy="2862322"/>
          </a:xfrm>
          <a:prstGeom prst="rect">
            <a:avLst/>
          </a:prstGeom>
          <a:noFill/>
        </p:spPr>
        <p:txBody>
          <a:bodyPr wrap="square">
            <a:spAutoFit/>
          </a:bodyPr>
          <a:lstStyle/>
          <a:p>
            <a:pPr algn="l" fontAlgn="base"/>
            <a:r>
              <a:rPr lang="es-MX" b="0" i="0" dirty="0">
                <a:solidFill>
                  <a:schemeClr val="bg1"/>
                </a:solidFill>
                <a:effectLst/>
                <a:latin typeface="Muli"/>
              </a:rPr>
              <a:t>Una cosa que llegamos a saber de la búsqueda lineal frente a la búsqueda binaria es cómo el tiempo de ejecución del algoritmo aumenta como el no. de juguetes (artículos de la lista) aumenta.</a:t>
            </a:r>
            <a:br>
              <a:rPr lang="es-MX" b="0" i="0" dirty="0">
                <a:solidFill>
                  <a:schemeClr val="bg1"/>
                </a:solidFill>
                <a:effectLst/>
                <a:latin typeface="Muli"/>
              </a:rPr>
            </a:br>
            <a:r>
              <a:rPr lang="es-MX" b="0" i="0" dirty="0">
                <a:solidFill>
                  <a:schemeClr val="bg1"/>
                </a:solidFill>
                <a:effectLst/>
                <a:latin typeface="Muli"/>
              </a:rPr>
              <a:t>Ahí es donde Big O entra en juego.</a:t>
            </a:r>
            <a:br>
              <a:rPr lang="es-MX" b="0" i="0" dirty="0">
                <a:solidFill>
                  <a:schemeClr val="bg1"/>
                </a:solidFill>
                <a:effectLst/>
                <a:latin typeface="Muli"/>
              </a:rPr>
            </a:br>
            <a:endParaRPr lang="es-MX" b="0" i="0" dirty="0">
              <a:solidFill>
                <a:schemeClr val="bg1"/>
              </a:solidFill>
              <a:effectLst/>
              <a:latin typeface="Muli"/>
            </a:endParaRPr>
          </a:p>
          <a:p>
            <a:pPr algn="l" fontAlgn="base"/>
            <a:r>
              <a:rPr lang="es-MX" b="1" i="0" dirty="0">
                <a:solidFill>
                  <a:schemeClr val="accent1">
                    <a:lumMod val="60000"/>
                    <a:lumOff val="40000"/>
                  </a:schemeClr>
                </a:solidFill>
                <a:effectLst/>
                <a:latin typeface="Muli"/>
              </a:rPr>
              <a:t>-&gt; Big O </a:t>
            </a:r>
            <a:r>
              <a:rPr lang="es-MX" b="0" i="0" dirty="0">
                <a:solidFill>
                  <a:schemeClr val="accent1">
                    <a:lumMod val="60000"/>
                    <a:lumOff val="40000"/>
                  </a:schemeClr>
                </a:solidFill>
                <a:effectLst/>
                <a:latin typeface="Muli"/>
              </a:rPr>
              <a:t>te dice qué tan rápido es tu algoritmo.</a:t>
            </a:r>
            <a:br>
              <a:rPr lang="es-MX" b="0" i="0" dirty="0">
                <a:solidFill>
                  <a:schemeClr val="accent1">
                    <a:lumMod val="60000"/>
                    <a:lumOff val="40000"/>
                  </a:schemeClr>
                </a:solidFill>
                <a:effectLst/>
                <a:latin typeface="Muli"/>
              </a:rPr>
            </a:br>
            <a:br>
              <a:rPr lang="es-MX" b="0" i="0" dirty="0">
                <a:solidFill>
                  <a:schemeClr val="bg1"/>
                </a:solidFill>
                <a:effectLst/>
                <a:latin typeface="Muli"/>
              </a:rPr>
            </a:br>
            <a:r>
              <a:rPr lang="es-MX" b="0" i="0" dirty="0">
                <a:solidFill>
                  <a:schemeClr val="bg1"/>
                </a:solidFill>
                <a:effectLst/>
                <a:latin typeface="Muli"/>
              </a:rPr>
              <a:t>Considere un caso en el que tenga una lista de tamaño n.</a:t>
            </a:r>
            <a:br>
              <a:rPr lang="es-MX" b="0" i="0" dirty="0">
                <a:solidFill>
                  <a:schemeClr val="bg1"/>
                </a:solidFill>
                <a:effectLst/>
                <a:latin typeface="Muli"/>
              </a:rPr>
            </a:br>
            <a:r>
              <a:rPr lang="es-MX" b="0" i="0" dirty="0">
                <a:solidFill>
                  <a:schemeClr val="bg1"/>
                </a:solidFill>
                <a:effectLst/>
                <a:latin typeface="Muli"/>
              </a:rPr>
              <a:t>La búsqueda simple requiere verificar cada elemento para que tome n operaciones, por lo que el tiempo de ejecución en notación Big O es O(n).</a:t>
            </a:r>
          </a:p>
        </p:txBody>
      </p:sp>
      <p:sp>
        <p:nvSpPr>
          <p:cNvPr id="10" name="CuadroTexto 9">
            <a:extLst>
              <a:ext uri="{FF2B5EF4-FFF2-40B4-BE49-F238E27FC236}">
                <a16:creationId xmlns:a16="http://schemas.microsoft.com/office/drawing/2014/main" id="{57DCF9E5-C9DE-4126-901D-88D32E9412E9}"/>
              </a:ext>
            </a:extLst>
          </p:cNvPr>
          <p:cNvSpPr txBox="1"/>
          <p:nvPr/>
        </p:nvSpPr>
        <p:spPr>
          <a:xfrm>
            <a:off x="143093" y="4986773"/>
            <a:ext cx="7881787" cy="1200329"/>
          </a:xfrm>
          <a:prstGeom prst="rect">
            <a:avLst/>
          </a:prstGeom>
          <a:noFill/>
        </p:spPr>
        <p:txBody>
          <a:bodyPr wrap="square">
            <a:spAutoFit/>
          </a:bodyPr>
          <a:lstStyle/>
          <a:p>
            <a:r>
              <a:rPr lang="es-MX" b="0" i="0" dirty="0">
                <a:solidFill>
                  <a:schemeClr val="bg1"/>
                </a:solidFill>
                <a:effectLst/>
                <a:latin typeface="Muli"/>
              </a:rPr>
              <a:t>¿Dónde están los segundos?</a:t>
            </a:r>
            <a:br>
              <a:rPr lang="es-MX" dirty="0">
                <a:solidFill>
                  <a:schemeClr val="bg1"/>
                </a:solidFill>
              </a:rPr>
            </a:br>
            <a:r>
              <a:rPr lang="es-MX" b="0" i="0" dirty="0">
                <a:solidFill>
                  <a:schemeClr val="bg1"/>
                </a:solidFill>
                <a:effectLst/>
                <a:latin typeface="Muli"/>
              </a:rPr>
              <a:t>No hay ninguno: Big O no te dice la velocidad del algoritmo en segundos.</a:t>
            </a:r>
            <a:br>
              <a:rPr lang="es-MX" b="0" i="0" dirty="0">
                <a:solidFill>
                  <a:schemeClr val="bg1"/>
                </a:solidFill>
                <a:effectLst/>
                <a:latin typeface="Muli"/>
              </a:rPr>
            </a:br>
            <a:br>
              <a:rPr lang="es-MX" dirty="0">
                <a:solidFill>
                  <a:schemeClr val="bg1"/>
                </a:solidFill>
              </a:rPr>
            </a:br>
            <a:r>
              <a:rPr lang="es-MX" dirty="0">
                <a:solidFill>
                  <a:schemeClr val="bg1"/>
                </a:solidFill>
              </a:rPr>
              <a:t>                                  </a:t>
            </a:r>
            <a:r>
              <a:rPr lang="es-MX" b="1" i="0" dirty="0">
                <a:solidFill>
                  <a:schemeClr val="accent1">
                    <a:lumMod val="60000"/>
                    <a:lumOff val="40000"/>
                  </a:schemeClr>
                </a:solidFill>
                <a:effectLst/>
                <a:latin typeface="Muli"/>
              </a:rPr>
              <a:t>Big O le permite comparar el número de operaciones.</a:t>
            </a:r>
            <a:endParaRPr lang="es-AR" b="1" dirty="0">
              <a:solidFill>
                <a:schemeClr val="accent1">
                  <a:lumMod val="60000"/>
                  <a:lumOff val="40000"/>
                </a:schemeClr>
              </a:solidFill>
            </a:endParaRPr>
          </a:p>
        </p:txBody>
      </p:sp>
      <p:sp>
        <p:nvSpPr>
          <p:cNvPr id="7" name="CuadroTexto 6">
            <a:extLst>
              <a:ext uri="{FF2B5EF4-FFF2-40B4-BE49-F238E27FC236}">
                <a16:creationId xmlns:a16="http://schemas.microsoft.com/office/drawing/2014/main" id="{97E485E3-D91C-4A23-A0EF-076F82AE0BA8}"/>
              </a:ext>
            </a:extLst>
          </p:cNvPr>
          <p:cNvSpPr txBox="1"/>
          <p:nvPr/>
        </p:nvSpPr>
        <p:spPr>
          <a:xfrm>
            <a:off x="293222" y="172768"/>
            <a:ext cx="6099048" cy="535531"/>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AR" dirty="0"/>
              <a:t>Notación Big O</a:t>
            </a:r>
          </a:p>
        </p:txBody>
      </p:sp>
      <p:pic>
        <p:nvPicPr>
          <p:cNvPr id="3" name="Imagen 2">
            <a:extLst>
              <a:ext uri="{FF2B5EF4-FFF2-40B4-BE49-F238E27FC236}">
                <a16:creationId xmlns:a16="http://schemas.microsoft.com/office/drawing/2014/main" id="{E55E06C7-3EB1-3C60-986F-1805A07181E6}"/>
              </a:ext>
            </a:extLst>
          </p:cNvPr>
          <p:cNvPicPr>
            <a:picLocks noChangeAspect="1"/>
          </p:cNvPicPr>
          <p:nvPr/>
        </p:nvPicPr>
        <p:blipFill>
          <a:blip r:embed="rId2"/>
          <a:stretch>
            <a:fillRect/>
          </a:stretch>
        </p:blipFill>
        <p:spPr>
          <a:xfrm>
            <a:off x="7565124" y="2461847"/>
            <a:ext cx="4143904" cy="3565878"/>
          </a:xfrm>
          <a:prstGeom prst="rect">
            <a:avLst/>
          </a:prstGeom>
        </p:spPr>
      </p:pic>
      <p:sp>
        <p:nvSpPr>
          <p:cNvPr id="2" name="CuadroTexto 1">
            <a:extLst>
              <a:ext uri="{FF2B5EF4-FFF2-40B4-BE49-F238E27FC236}">
                <a16:creationId xmlns:a16="http://schemas.microsoft.com/office/drawing/2014/main" id="{1F291DBB-91C5-F25A-73CB-049E37CEE2AD}"/>
              </a:ext>
            </a:extLst>
          </p:cNvPr>
          <p:cNvSpPr txBox="1"/>
          <p:nvPr/>
        </p:nvSpPr>
        <p:spPr>
          <a:xfrm>
            <a:off x="8024880" y="5978409"/>
            <a:ext cx="2333780" cy="369332"/>
          </a:xfrm>
          <a:prstGeom prst="rect">
            <a:avLst/>
          </a:prstGeom>
          <a:noFill/>
        </p:spPr>
        <p:txBody>
          <a:bodyPr wrap="none" rtlCol="0">
            <a:spAutoFit/>
          </a:bodyPr>
          <a:lstStyle/>
          <a:p>
            <a:r>
              <a:rPr lang="es-MX" dirty="0">
                <a:solidFill>
                  <a:srgbClr val="7B7C79"/>
                </a:solidFill>
              </a:rPr>
              <a:t>Búsqueda de Juguetes.</a:t>
            </a:r>
            <a:endParaRPr lang="es-AR" dirty="0">
              <a:solidFill>
                <a:srgbClr val="7B7C79"/>
              </a:solidFill>
            </a:endParaRPr>
          </a:p>
        </p:txBody>
      </p:sp>
    </p:spTree>
    <p:extLst>
      <p:ext uri="{BB962C8B-B14F-4D97-AF65-F5344CB8AC3E}">
        <p14:creationId xmlns:p14="http://schemas.microsoft.com/office/powerpoint/2010/main" val="3814061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D34D232-BD43-43C1-87D8-79A74C2B916B}"/>
              </a:ext>
            </a:extLst>
          </p:cNvPr>
          <p:cNvSpPr txBox="1"/>
          <p:nvPr/>
        </p:nvSpPr>
        <p:spPr>
          <a:xfrm>
            <a:off x="247650" y="272534"/>
            <a:ext cx="6096000" cy="369332"/>
          </a:xfrm>
          <a:prstGeom prst="rect">
            <a:avLst/>
          </a:prstGeom>
        </p:spPr>
        <p:txBody>
          <a:bodyPr vert="horz" lIns="91440" tIns="45720" rIns="91440" bIns="45720" rtlCol="0" anchor="ctr">
            <a:normAutofit fontScale="70000" lnSpcReduction="20000"/>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AR" dirty="0"/>
              <a:t>¿Cómo compararás los algoritmos?</a:t>
            </a:r>
          </a:p>
        </p:txBody>
      </p:sp>
      <p:sp>
        <p:nvSpPr>
          <p:cNvPr id="5" name="CuadroTexto 4">
            <a:extLst>
              <a:ext uri="{FF2B5EF4-FFF2-40B4-BE49-F238E27FC236}">
                <a16:creationId xmlns:a16="http://schemas.microsoft.com/office/drawing/2014/main" id="{23BCE1B6-D638-40B0-B682-4CA409661CCE}"/>
              </a:ext>
            </a:extLst>
          </p:cNvPr>
          <p:cNvSpPr txBox="1"/>
          <p:nvPr/>
        </p:nvSpPr>
        <p:spPr>
          <a:xfrm>
            <a:off x="333814" y="937033"/>
            <a:ext cx="6096000" cy="646331"/>
          </a:xfrm>
          <a:prstGeom prst="rect">
            <a:avLst/>
          </a:prstGeom>
          <a:noFill/>
        </p:spPr>
        <p:txBody>
          <a:bodyPr wrap="square">
            <a:spAutoFit/>
          </a:bodyPr>
          <a:lstStyle/>
          <a:p>
            <a:r>
              <a:rPr lang="es-MX" b="0" i="0" dirty="0">
                <a:solidFill>
                  <a:schemeClr val="bg1"/>
                </a:solidFill>
                <a:effectLst/>
              </a:rPr>
              <a:t>Pongamos un ejemplo. Para resolver el mismo problema, tiene dos funciones:</a:t>
            </a:r>
            <a:endParaRPr lang="es-AR" dirty="0">
              <a:solidFill>
                <a:schemeClr val="bg1"/>
              </a:solidFill>
            </a:endParaRPr>
          </a:p>
        </p:txBody>
      </p:sp>
      <p:sp>
        <p:nvSpPr>
          <p:cNvPr id="6" name="Rectangle 1">
            <a:extLst>
              <a:ext uri="{FF2B5EF4-FFF2-40B4-BE49-F238E27FC236}">
                <a16:creationId xmlns:a16="http://schemas.microsoft.com/office/drawing/2014/main" id="{69072214-B35E-48A3-A2A8-31D851EC9220}"/>
              </a:ext>
            </a:extLst>
          </p:cNvPr>
          <p:cNvSpPr>
            <a:spLocks noChangeArrowheads="1"/>
          </p:cNvSpPr>
          <p:nvPr/>
        </p:nvSpPr>
        <p:spPr bwMode="auto">
          <a:xfrm>
            <a:off x="361950" y="1634522"/>
            <a:ext cx="699135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f(n) = 4n^2 +2n+4 and g(n) =4n+4 </a:t>
            </a:r>
          </a:p>
          <a:p>
            <a:pPr marL="0" marR="0" lvl="0" indent="0" algn="l" defTabSz="914400" rtl="0" eaLnBrk="0" fontAlgn="base" latinLnBrk="0" hangingPunct="0">
              <a:lnSpc>
                <a:spcPct val="100000"/>
              </a:lnSpc>
              <a:spcBef>
                <a:spcPct val="0"/>
              </a:spcBef>
              <a:spcAft>
                <a:spcPct val="0"/>
              </a:spcAft>
              <a:buClrTx/>
              <a:buSzTx/>
              <a:buFontTx/>
              <a:buNone/>
              <a:tabLst/>
            </a:pPr>
            <a:r>
              <a:rPr lang="es-AR" altLang="es-AR" dirty="0">
                <a:solidFill>
                  <a:schemeClr val="bg1"/>
                </a:solidFill>
                <a:latin typeface="Courier New" panose="02070309020205020404" pitchFamily="49" charset="0"/>
                <a:cs typeface="Courier New" panose="02070309020205020404" pitchFamily="49" charset="0"/>
              </a:rPr>
              <a:t>Para</a:t>
            </a:r>
            <a:r>
              <a:rPr kumimoji="0" lang="es-AR" altLang="es-A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f(n) =4n^2+2n+4 </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Entonces</a:t>
            </a:r>
            <a:br>
              <a:rPr kumimoji="0" lang="es-AR" altLang="es-A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br>
            <a:r>
              <a:rPr kumimoji="0" lang="es-AR" altLang="es-A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f(1)=4+2+4 </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f(2)=16+4+4 </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f(3)=36+6+4 </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f(4)=64+8+4</a:t>
            </a:r>
            <a:r>
              <a:rPr kumimoji="0" lang="es-AR" altLang="es-AR" b="0" i="0" u="none" strike="noStrike" cap="none" normalizeH="0" baseline="0" dirty="0">
                <a:ln>
                  <a:noFill/>
                </a:ln>
                <a:solidFill>
                  <a:schemeClr val="bg1"/>
                </a:solidFill>
                <a:effectLst/>
              </a:rPr>
              <a:t> </a:t>
            </a:r>
            <a:endParaRPr kumimoji="0" lang="es-AR" altLang="es-AR" b="0" i="0" u="none" strike="noStrike" cap="none" normalizeH="0" baseline="0" dirty="0">
              <a:ln>
                <a:noFill/>
              </a:ln>
              <a:solidFill>
                <a:schemeClr val="bg1"/>
              </a:solidFill>
              <a:effectLst/>
              <a:latin typeface="Arial" panose="020B0604020202020204" pitchFamily="34" charset="0"/>
            </a:endParaRPr>
          </a:p>
        </p:txBody>
      </p:sp>
      <p:sp>
        <p:nvSpPr>
          <p:cNvPr id="8" name="CuadroTexto 7">
            <a:extLst>
              <a:ext uri="{FF2B5EF4-FFF2-40B4-BE49-F238E27FC236}">
                <a16:creationId xmlns:a16="http://schemas.microsoft.com/office/drawing/2014/main" id="{AF3288A6-C0EE-4CE3-98EA-A55891709588}"/>
              </a:ext>
            </a:extLst>
          </p:cNvPr>
          <p:cNvSpPr txBox="1"/>
          <p:nvPr/>
        </p:nvSpPr>
        <p:spPr>
          <a:xfrm>
            <a:off x="247650" y="3774639"/>
            <a:ext cx="10706100" cy="2031325"/>
          </a:xfrm>
          <a:prstGeom prst="rect">
            <a:avLst/>
          </a:prstGeom>
          <a:noFill/>
        </p:spPr>
        <p:txBody>
          <a:bodyPr wrap="square">
            <a:spAutoFit/>
          </a:bodyPr>
          <a:lstStyle/>
          <a:p>
            <a:r>
              <a:rPr lang="es-MX" b="0" i="0" dirty="0">
                <a:solidFill>
                  <a:schemeClr val="bg1"/>
                </a:solidFill>
                <a:effectLst/>
                <a:latin typeface="Muli"/>
              </a:rPr>
              <a:t>Como se puede ver aquí la contribución de n^2 es una función cuadrática cuyo valor aumentará con el aumento del valor de n. Entonces, cuando su valor de n se vuelve muy grande, la contribución de n^2 será del 99% del valor en f(n).</a:t>
            </a:r>
            <a:br>
              <a:rPr lang="es-MX" dirty="0">
                <a:solidFill>
                  <a:schemeClr val="bg1"/>
                </a:solidFill>
              </a:rPr>
            </a:br>
            <a:r>
              <a:rPr lang="es-MX" b="0" i="0" dirty="0">
                <a:solidFill>
                  <a:schemeClr val="bg1"/>
                </a:solidFill>
                <a:effectLst/>
                <a:latin typeface="Muli"/>
              </a:rPr>
              <a:t>Por lo tanto, aquí los términos de orden bajos se pueden ignorar, ya que son relativamente insignificantes como se describió anteriormente.</a:t>
            </a:r>
            <a:br>
              <a:rPr lang="es-MX" dirty="0">
                <a:solidFill>
                  <a:schemeClr val="bg1"/>
                </a:solidFill>
              </a:rPr>
            </a:br>
            <a:br>
              <a:rPr lang="es-MX" dirty="0">
                <a:solidFill>
                  <a:schemeClr val="bg1"/>
                </a:solidFill>
              </a:rPr>
            </a:br>
            <a:r>
              <a:rPr lang="es-MX" b="0" i="0" dirty="0">
                <a:solidFill>
                  <a:schemeClr val="bg1"/>
                </a:solidFill>
                <a:effectLst/>
                <a:latin typeface="Muli"/>
              </a:rPr>
              <a:t>En este f(n), podemos ignorar 2n y 4 en comparación con n^2.</a:t>
            </a:r>
            <a:endParaRPr lang="es-AR" dirty="0">
              <a:solidFill>
                <a:schemeClr val="bg1"/>
              </a:solidFill>
            </a:endParaRPr>
          </a:p>
        </p:txBody>
      </p:sp>
      <p:sp>
        <p:nvSpPr>
          <p:cNvPr id="9" name="Rectangle 2">
            <a:extLst>
              <a:ext uri="{FF2B5EF4-FFF2-40B4-BE49-F238E27FC236}">
                <a16:creationId xmlns:a16="http://schemas.microsoft.com/office/drawing/2014/main" id="{1E565846-914D-484F-922F-6A5D21F51A28}"/>
              </a:ext>
            </a:extLst>
          </p:cNvPr>
          <p:cNvSpPr>
            <a:spLocks noChangeArrowheads="1"/>
          </p:cNvSpPr>
          <p:nvPr/>
        </p:nvSpPr>
        <p:spPr bwMode="auto">
          <a:xfrm>
            <a:off x="361950" y="6082963"/>
            <a:ext cx="1030605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n^2+2n+4 —&gt; n^2. Aquí n^2 es el de Mayor </a:t>
            </a:r>
            <a:r>
              <a:rPr kumimoji="0" lang="es-AR" altLang="es-AR" b="0"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Crecimineto</a:t>
            </a:r>
            <a:r>
              <a:rPr kumimoji="0" lang="es-AR" altLang="es-A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Para g(n) =4n+4 </a:t>
            </a:r>
            <a:r>
              <a:rPr kumimoji="0" lang="es-AR" altLang="es-AR" b="0"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aqui</a:t>
            </a:r>
            <a:r>
              <a:rPr kumimoji="0" lang="es-AR" altLang="es-A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g(1)=4+4 g(2)=8+4 g(3)=12+4 g(4)=16+4</a:t>
            </a:r>
            <a:r>
              <a:rPr kumimoji="0" lang="es-AR" altLang="es-AR" b="0" i="0" u="none" strike="noStrike" cap="none" normalizeH="0" baseline="0" dirty="0">
                <a:ln>
                  <a:noFill/>
                </a:ln>
                <a:solidFill>
                  <a:schemeClr val="bg1"/>
                </a:solidFill>
                <a:effectLst/>
              </a:rPr>
              <a:t> </a:t>
            </a:r>
            <a:endParaRPr kumimoji="0" lang="es-AR" altLang="es-AR" b="0" i="0" u="none" strike="noStrike" cap="none" normalizeH="0" baseline="0" dirty="0">
              <a:ln>
                <a:noFill/>
              </a:ln>
              <a:solidFill>
                <a:schemeClr val="bg1"/>
              </a:solidFill>
              <a:effectLst/>
              <a:latin typeface="Arial" panose="020B0604020202020204" pitchFamily="34" charset="0"/>
            </a:endParaRPr>
          </a:p>
        </p:txBody>
      </p:sp>
      <p:pic>
        <p:nvPicPr>
          <p:cNvPr id="10" name="Imagen 9">
            <a:extLst>
              <a:ext uri="{FF2B5EF4-FFF2-40B4-BE49-F238E27FC236}">
                <a16:creationId xmlns:a16="http://schemas.microsoft.com/office/drawing/2014/main" id="{F8798B49-7663-E3FA-F5CA-93346D11F90D}"/>
              </a:ext>
            </a:extLst>
          </p:cNvPr>
          <p:cNvPicPr>
            <a:picLocks noChangeAspect="1"/>
          </p:cNvPicPr>
          <p:nvPr/>
        </p:nvPicPr>
        <p:blipFill>
          <a:blip r:embed="rId2"/>
          <a:stretch>
            <a:fillRect/>
          </a:stretch>
        </p:blipFill>
        <p:spPr>
          <a:xfrm>
            <a:off x="7469721" y="1101510"/>
            <a:ext cx="3991001" cy="2327490"/>
          </a:xfrm>
          <a:prstGeom prst="rect">
            <a:avLst/>
          </a:prstGeom>
        </p:spPr>
      </p:pic>
    </p:spTree>
    <p:extLst>
      <p:ext uri="{BB962C8B-B14F-4D97-AF65-F5344CB8AC3E}">
        <p14:creationId xmlns:p14="http://schemas.microsoft.com/office/powerpoint/2010/main" val="2156612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CB18206-3EFB-43D8-AE2E-D1ED533E773C}"/>
              </a:ext>
            </a:extLst>
          </p:cNvPr>
          <p:cNvSpPr txBox="1"/>
          <p:nvPr/>
        </p:nvSpPr>
        <p:spPr>
          <a:xfrm>
            <a:off x="285750" y="291584"/>
            <a:ext cx="6096000" cy="535531"/>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MX" dirty="0"/>
              <a:t>Punto a tener en cuenta:</a:t>
            </a:r>
          </a:p>
        </p:txBody>
      </p:sp>
      <p:sp>
        <p:nvSpPr>
          <p:cNvPr id="5" name="CuadroTexto 4">
            <a:extLst>
              <a:ext uri="{FF2B5EF4-FFF2-40B4-BE49-F238E27FC236}">
                <a16:creationId xmlns:a16="http://schemas.microsoft.com/office/drawing/2014/main" id="{56FDC5B7-D6B7-42A1-91E5-FA2E898AE326}"/>
              </a:ext>
            </a:extLst>
          </p:cNvPr>
          <p:cNvSpPr txBox="1"/>
          <p:nvPr/>
        </p:nvSpPr>
        <p:spPr>
          <a:xfrm>
            <a:off x="494731" y="1201973"/>
            <a:ext cx="11201400" cy="4801314"/>
          </a:xfrm>
          <a:prstGeom prst="rect">
            <a:avLst/>
          </a:prstGeom>
          <a:noFill/>
        </p:spPr>
        <p:txBody>
          <a:bodyPr wrap="square">
            <a:spAutoFit/>
          </a:bodyPr>
          <a:lstStyle/>
          <a:p>
            <a:pPr algn="l" fontAlgn="base"/>
            <a:r>
              <a:rPr lang="es-MX" b="0" i="0" dirty="0">
                <a:solidFill>
                  <a:schemeClr val="bg1"/>
                </a:solidFill>
                <a:effectLst/>
                <a:latin typeface="Muli"/>
              </a:rPr>
              <a:t>No estamos considerando términos que están creciendo lentamente y no tienen mucho efecto en comparación con otros términos y mantenemos uno que crece más rápido.</a:t>
            </a:r>
            <a:br>
              <a:rPr lang="es-MX" b="0" i="0" dirty="0">
                <a:solidFill>
                  <a:schemeClr val="bg1"/>
                </a:solidFill>
                <a:effectLst/>
                <a:latin typeface="Muli"/>
              </a:rPr>
            </a:br>
            <a:endParaRPr lang="es-MX" b="0" i="0" dirty="0">
              <a:solidFill>
                <a:schemeClr val="bg1"/>
              </a:solidFill>
              <a:effectLst/>
              <a:latin typeface="Muli"/>
            </a:endParaRPr>
          </a:p>
          <a:p>
            <a:pPr algn="l" fontAlgn="base"/>
            <a:r>
              <a:rPr lang="es-MX" b="1" i="0" dirty="0">
                <a:solidFill>
                  <a:schemeClr val="accent1">
                    <a:lumMod val="60000"/>
                    <a:lumOff val="40000"/>
                  </a:schemeClr>
                </a:solidFill>
                <a:effectLst/>
                <a:latin typeface="inherit"/>
              </a:rPr>
              <a:t>Complejidad </a:t>
            </a:r>
            <a:r>
              <a:rPr lang="es-MX" b="1" dirty="0">
                <a:solidFill>
                  <a:schemeClr val="accent1">
                    <a:lumMod val="60000"/>
                    <a:lumOff val="40000"/>
                  </a:schemeClr>
                </a:solidFill>
                <a:latin typeface="inherit"/>
              </a:rPr>
              <a:t>del tiempo: </a:t>
            </a:r>
            <a:br>
              <a:rPr lang="es-MX" b="1" dirty="0">
                <a:solidFill>
                  <a:schemeClr val="accent1">
                    <a:lumMod val="60000"/>
                    <a:lumOff val="40000"/>
                  </a:schemeClr>
                </a:solidFill>
                <a:latin typeface="inherit"/>
              </a:rPr>
            </a:br>
            <a:br>
              <a:rPr lang="es-MX" b="0" i="0" dirty="0">
                <a:solidFill>
                  <a:schemeClr val="bg1"/>
                </a:solidFill>
                <a:effectLst/>
                <a:latin typeface="inherit"/>
              </a:rPr>
            </a:br>
            <a:r>
              <a:rPr lang="es-MX" b="0" i="0" dirty="0">
                <a:solidFill>
                  <a:schemeClr val="bg1"/>
                </a:solidFill>
                <a:effectLst/>
                <a:latin typeface="inherit"/>
              </a:rPr>
              <a:t>La complejidad del tiempo es una forma de representar o conocer cómo el tiempo de ejecución de una función aumenta / disminuye a medida que aumenta / disminuye el tamaño de la entrada.</a:t>
            </a:r>
            <a:br>
              <a:rPr lang="es-MX" b="0" i="0" dirty="0">
                <a:solidFill>
                  <a:schemeClr val="bg1"/>
                </a:solidFill>
                <a:effectLst/>
                <a:latin typeface="inherit"/>
              </a:rPr>
            </a:br>
            <a:r>
              <a:rPr lang="es-MX" b="0" i="0" dirty="0">
                <a:solidFill>
                  <a:schemeClr val="bg1"/>
                </a:solidFill>
                <a:effectLst/>
                <a:latin typeface="Muli"/>
              </a:rPr>
              <a:t>Hay muchos tipos de complejidad del tiempo, por ejemplo:</a:t>
            </a:r>
          </a:p>
          <a:p>
            <a:pPr algn="l" fontAlgn="base"/>
            <a:endParaRPr lang="es-MX" b="0" i="0" dirty="0">
              <a:solidFill>
                <a:schemeClr val="bg1"/>
              </a:solidFill>
              <a:effectLst/>
              <a:latin typeface="Muli"/>
            </a:endParaRPr>
          </a:p>
          <a:p>
            <a:pPr lvl="1" fontAlgn="base">
              <a:buFont typeface="Arial" panose="020B0604020202020204" pitchFamily="34" charset="0"/>
              <a:buChar char="•"/>
            </a:pPr>
            <a:r>
              <a:rPr lang="es-MX" b="0" i="0" dirty="0">
                <a:solidFill>
                  <a:schemeClr val="accent1">
                    <a:lumMod val="60000"/>
                    <a:lumOff val="40000"/>
                  </a:schemeClr>
                </a:solidFill>
                <a:effectLst/>
                <a:latin typeface="inherit"/>
              </a:rPr>
              <a:t>Tiempo lineal </a:t>
            </a:r>
            <a:r>
              <a:rPr lang="es-MX" b="0" i="0" dirty="0">
                <a:solidFill>
                  <a:schemeClr val="bg1"/>
                </a:solidFill>
                <a:effectLst/>
                <a:latin typeface="inherit"/>
              </a:rPr>
              <a:t>—-&gt; Ya discutido en el escenario anterior donde ayudamos a mi primo a no avergonzarse frente a sus amigos.</a:t>
            </a:r>
            <a:br>
              <a:rPr lang="es-MX" b="0" i="0" dirty="0">
                <a:solidFill>
                  <a:schemeClr val="bg1"/>
                </a:solidFill>
                <a:effectLst/>
                <a:latin typeface="inherit"/>
              </a:rPr>
            </a:br>
            <a:endParaRPr lang="es-MX" b="0" i="0" dirty="0">
              <a:solidFill>
                <a:schemeClr val="bg1"/>
              </a:solidFill>
              <a:effectLst/>
              <a:latin typeface="inherit"/>
            </a:endParaRPr>
          </a:p>
          <a:p>
            <a:pPr lvl="1" fontAlgn="base">
              <a:buFont typeface="Arial" panose="020B0604020202020204" pitchFamily="34" charset="0"/>
              <a:buChar char="•"/>
            </a:pPr>
            <a:r>
              <a:rPr lang="es-MX" b="0" i="0" dirty="0">
                <a:solidFill>
                  <a:schemeClr val="accent1">
                    <a:lumMod val="60000"/>
                    <a:lumOff val="40000"/>
                  </a:schemeClr>
                </a:solidFill>
                <a:effectLst/>
                <a:latin typeface="inherit"/>
              </a:rPr>
              <a:t>Tiempo constante </a:t>
            </a:r>
            <a:r>
              <a:rPr lang="es-MX" b="0" i="0" dirty="0">
                <a:solidFill>
                  <a:schemeClr val="bg1"/>
                </a:solidFill>
                <a:effectLst/>
                <a:latin typeface="inherit"/>
              </a:rPr>
              <a:t>—-&gt; Aquí el tiempo de ejecución de la función permanece constante aunque aumente el valor de n a una velocidad muy alta.</a:t>
            </a:r>
            <a:br>
              <a:rPr lang="es-MX" b="0" i="0" dirty="0">
                <a:solidFill>
                  <a:schemeClr val="bg1"/>
                </a:solidFill>
                <a:effectLst/>
                <a:latin typeface="inherit"/>
              </a:rPr>
            </a:br>
            <a:endParaRPr lang="es-MX" b="0" i="0" dirty="0">
              <a:solidFill>
                <a:schemeClr val="bg1"/>
              </a:solidFill>
              <a:effectLst/>
              <a:latin typeface="inherit"/>
            </a:endParaRPr>
          </a:p>
          <a:p>
            <a:pPr lvl="1" fontAlgn="base">
              <a:buFont typeface="Arial" panose="020B0604020202020204" pitchFamily="34" charset="0"/>
              <a:buChar char="•"/>
            </a:pPr>
            <a:r>
              <a:rPr lang="es-MX" b="0" i="0" dirty="0">
                <a:solidFill>
                  <a:schemeClr val="accent1">
                    <a:lumMod val="60000"/>
                    <a:lumOff val="40000"/>
                  </a:schemeClr>
                </a:solidFill>
                <a:effectLst/>
                <a:latin typeface="inherit"/>
              </a:rPr>
              <a:t>Tiempo cuadrático </a:t>
            </a:r>
            <a:r>
              <a:rPr lang="es-MX" b="0" i="0" dirty="0">
                <a:solidFill>
                  <a:schemeClr val="bg1"/>
                </a:solidFill>
                <a:effectLst/>
                <a:latin typeface="inherit"/>
              </a:rPr>
              <a:t>—-&gt; Aquí el tiempo de ejecución de las funciones aumenta de forma exponencial al aumentar el valor de n.</a:t>
            </a:r>
          </a:p>
        </p:txBody>
      </p:sp>
    </p:spTree>
    <p:extLst>
      <p:ext uri="{BB962C8B-B14F-4D97-AF65-F5344CB8AC3E}">
        <p14:creationId xmlns:p14="http://schemas.microsoft.com/office/powerpoint/2010/main" val="359641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ECE0023-B6BE-4F23-8D72-D8E8197F4FA6}"/>
              </a:ext>
            </a:extLst>
          </p:cNvPr>
          <p:cNvSpPr txBox="1"/>
          <p:nvPr/>
        </p:nvSpPr>
        <p:spPr>
          <a:xfrm>
            <a:off x="321655" y="944413"/>
            <a:ext cx="5734050" cy="2585323"/>
          </a:xfrm>
          <a:prstGeom prst="rect">
            <a:avLst/>
          </a:prstGeom>
          <a:noFill/>
        </p:spPr>
        <p:txBody>
          <a:bodyPr wrap="square">
            <a:spAutoFit/>
          </a:bodyPr>
          <a:lstStyle/>
          <a:p>
            <a:pPr algn="l" fontAlgn="base">
              <a:buFont typeface="Arial" panose="020B0604020202020204" pitchFamily="34" charset="0"/>
              <a:buChar char="•"/>
            </a:pPr>
            <a:r>
              <a:rPr lang="es-MX" sz="1600" b="0" i="0" dirty="0">
                <a:solidFill>
                  <a:schemeClr val="bg1"/>
                </a:solidFill>
                <a:effectLst/>
                <a:latin typeface="inherit"/>
              </a:rPr>
              <a:t>Las notaciones asintóticas son básicamente notaciones matemáticas que son útiles para representar la complejidad del tiempo de ejecución del algoritmo.</a:t>
            </a:r>
            <a:br>
              <a:rPr lang="es-MX" sz="1600" b="0" i="0" dirty="0">
                <a:solidFill>
                  <a:schemeClr val="bg1"/>
                </a:solidFill>
                <a:effectLst/>
                <a:latin typeface="inherit"/>
              </a:rPr>
            </a:br>
            <a:endParaRPr lang="es-MX" sz="1600" b="0" i="0" dirty="0">
              <a:solidFill>
                <a:schemeClr val="bg1"/>
              </a:solidFill>
              <a:effectLst/>
              <a:latin typeface="inherit"/>
            </a:endParaRPr>
          </a:p>
          <a:p>
            <a:pPr algn="l" fontAlgn="base">
              <a:buFont typeface="Arial" panose="020B0604020202020204" pitchFamily="34" charset="0"/>
              <a:buChar char="•"/>
            </a:pPr>
            <a:r>
              <a:rPr lang="es-MX" sz="1600" b="0" i="0" dirty="0">
                <a:solidFill>
                  <a:schemeClr val="bg1"/>
                </a:solidFill>
                <a:effectLst/>
                <a:latin typeface="inherit"/>
              </a:rPr>
              <a:t>Ayuda a analizar el tiempo de ejecución de un programa en función del tamaño de la entrada dada.</a:t>
            </a:r>
            <a:br>
              <a:rPr lang="es-MX" sz="1600" b="0" i="0" dirty="0">
                <a:solidFill>
                  <a:schemeClr val="bg1"/>
                </a:solidFill>
                <a:effectLst/>
                <a:latin typeface="inherit"/>
              </a:rPr>
            </a:br>
            <a:endParaRPr lang="es-MX" sz="1600" b="0" i="0" dirty="0">
              <a:solidFill>
                <a:schemeClr val="bg1"/>
              </a:solidFill>
              <a:effectLst/>
              <a:latin typeface="inherit"/>
            </a:endParaRPr>
          </a:p>
          <a:p>
            <a:pPr algn="l" fontAlgn="base">
              <a:buFont typeface="Arial" panose="020B0604020202020204" pitchFamily="34" charset="0"/>
              <a:buChar char="•"/>
            </a:pPr>
            <a:r>
              <a:rPr lang="es-MX" sz="1600" b="0" i="0" dirty="0">
                <a:solidFill>
                  <a:schemeClr val="bg1"/>
                </a:solidFill>
                <a:effectLst/>
                <a:latin typeface="inherit"/>
              </a:rPr>
              <a:t>Hay tres tipos de notaciones asintóticas utilizadas en la complejidad del tiempo.</a:t>
            </a:r>
          </a:p>
          <a:p>
            <a:pPr algn="l" fontAlgn="base"/>
            <a:r>
              <a:rPr lang="es-MX" sz="1600" b="0" i="0" dirty="0">
                <a:solidFill>
                  <a:schemeClr val="bg1"/>
                </a:solidFill>
                <a:effectLst/>
                <a:latin typeface="Muli"/>
              </a:rPr>
              <a:t>Como se muestra a continuación:</a:t>
            </a:r>
          </a:p>
        </p:txBody>
      </p:sp>
      <p:sp>
        <p:nvSpPr>
          <p:cNvPr id="8" name="CuadroTexto 7">
            <a:extLst>
              <a:ext uri="{FF2B5EF4-FFF2-40B4-BE49-F238E27FC236}">
                <a16:creationId xmlns:a16="http://schemas.microsoft.com/office/drawing/2014/main" id="{FEB963B4-CF7B-4674-8553-6A1DB7BF61AB}"/>
              </a:ext>
            </a:extLst>
          </p:cNvPr>
          <p:cNvSpPr txBox="1"/>
          <p:nvPr/>
        </p:nvSpPr>
        <p:spPr>
          <a:xfrm>
            <a:off x="6899412" y="1289953"/>
            <a:ext cx="5111613" cy="4031873"/>
          </a:xfrm>
          <a:prstGeom prst="rect">
            <a:avLst/>
          </a:prstGeom>
          <a:noFill/>
        </p:spPr>
        <p:txBody>
          <a:bodyPr wrap="square">
            <a:spAutoFit/>
          </a:bodyPr>
          <a:lstStyle/>
          <a:p>
            <a:pPr algn="l" fontAlgn="base"/>
            <a:r>
              <a:rPr lang="es-MX" sz="1600" b="0" i="0" dirty="0">
                <a:solidFill>
                  <a:schemeClr val="bg1"/>
                </a:solidFill>
                <a:effectLst/>
                <a:latin typeface="Muli"/>
              </a:rPr>
              <a:t>Pero como nuestra principal preocupación es entender</a:t>
            </a:r>
            <a:br>
              <a:rPr lang="es-MX" sz="1600" b="0" i="0" dirty="0">
                <a:solidFill>
                  <a:schemeClr val="bg1"/>
                </a:solidFill>
                <a:effectLst/>
                <a:latin typeface="Muli"/>
              </a:rPr>
            </a:br>
            <a:br>
              <a:rPr lang="es-MX" sz="1600" b="0" i="0" dirty="0">
                <a:solidFill>
                  <a:schemeClr val="bg1"/>
                </a:solidFill>
                <a:effectLst/>
                <a:latin typeface="Muli"/>
              </a:rPr>
            </a:br>
            <a:r>
              <a:rPr lang="es-MX" sz="1600" b="0" i="0" dirty="0">
                <a:solidFill>
                  <a:schemeClr val="accent1">
                    <a:lumMod val="60000"/>
                    <a:lumOff val="40000"/>
                  </a:schemeClr>
                </a:solidFill>
                <a:effectLst/>
                <a:latin typeface="Muli"/>
              </a:rPr>
              <a:t>Big O </a:t>
            </a:r>
            <a:r>
              <a:rPr lang="es-MX" sz="1600" b="0" i="0" dirty="0">
                <a:solidFill>
                  <a:schemeClr val="bg1"/>
                </a:solidFill>
                <a:effectLst/>
                <a:latin typeface="Muli"/>
              </a:rPr>
              <a:t>– Límite superior: si f(n) &lt;= c*g(n) para todo n &gt; n0</a:t>
            </a:r>
            <a:br>
              <a:rPr lang="es-MX" sz="1600" b="0" i="0" dirty="0">
                <a:solidFill>
                  <a:schemeClr val="bg1"/>
                </a:solidFill>
                <a:effectLst/>
                <a:latin typeface="Muli"/>
              </a:rPr>
            </a:br>
            <a:r>
              <a:rPr lang="es-MX" sz="1600" b="0" i="0" dirty="0">
                <a:solidFill>
                  <a:schemeClr val="bg1"/>
                </a:solidFill>
                <a:effectLst/>
                <a:latin typeface="Muli"/>
              </a:rPr>
              <a:t>entonces f(n) = O(g(n))</a:t>
            </a:r>
          </a:p>
          <a:p>
            <a:pPr algn="l" fontAlgn="base"/>
            <a:r>
              <a:rPr lang="es-MX" sz="1600" b="0" i="0" dirty="0">
                <a:solidFill>
                  <a:schemeClr val="bg1"/>
                </a:solidFill>
                <a:effectLst/>
                <a:latin typeface="Muli"/>
              </a:rPr>
              <a:t>Ayuda a describir el rendimiento o la complejidad de nuestro algoritmo.</a:t>
            </a:r>
            <a:br>
              <a:rPr lang="es-MX" sz="1600" b="0" i="0" dirty="0">
                <a:solidFill>
                  <a:schemeClr val="bg1"/>
                </a:solidFill>
                <a:effectLst/>
                <a:latin typeface="Muli"/>
              </a:rPr>
            </a:br>
            <a:r>
              <a:rPr lang="es-MX" sz="1600" b="0" i="0" dirty="0">
                <a:solidFill>
                  <a:schemeClr val="bg1"/>
                </a:solidFill>
                <a:effectLst/>
                <a:latin typeface="Muli"/>
              </a:rPr>
              <a:t>Big O determina el peor de los casos, es decir, la mayor cantidad de tiempo necesario en la ejecución del</a:t>
            </a:r>
            <a:br>
              <a:rPr lang="es-MX" sz="1600" b="0" i="0" dirty="0">
                <a:solidFill>
                  <a:schemeClr val="bg1"/>
                </a:solidFill>
                <a:effectLst/>
                <a:latin typeface="Muli"/>
              </a:rPr>
            </a:br>
            <a:r>
              <a:rPr lang="es-MX" sz="1600" b="0" i="0" dirty="0">
                <a:solidFill>
                  <a:schemeClr val="bg1"/>
                </a:solidFill>
                <a:effectLst/>
                <a:latin typeface="Muli"/>
              </a:rPr>
              <a:t>programa.</a:t>
            </a:r>
            <a:br>
              <a:rPr lang="es-MX" sz="1600" b="0" i="0" dirty="0">
                <a:solidFill>
                  <a:schemeClr val="bg1"/>
                </a:solidFill>
                <a:effectLst/>
                <a:latin typeface="Muli"/>
              </a:rPr>
            </a:br>
            <a:r>
              <a:rPr lang="es-MX" sz="1600" b="0" i="0" dirty="0">
                <a:solidFill>
                  <a:schemeClr val="bg1"/>
                </a:solidFill>
                <a:effectLst/>
                <a:latin typeface="Muli"/>
              </a:rPr>
              <a:t>f(n) = O(g(n)), muestra claramente que hay constantes positivas c y n0, tales que 0 ≤ f(n) ≤ cg(n) para todo n ≥ n0.</a:t>
            </a:r>
            <a:br>
              <a:rPr lang="es-MX" sz="1600" b="0" i="0" dirty="0">
                <a:solidFill>
                  <a:schemeClr val="bg1"/>
                </a:solidFill>
                <a:effectLst/>
                <a:latin typeface="Muli"/>
              </a:rPr>
            </a:br>
            <a:r>
              <a:rPr lang="es-MX" sz="1600" b="0" i="0" dirty="0">
                <a:solidFill>
                  <a:schemeClr val="bg1"/>
                </a:solidFill>
                <a:effectLst/>
                <a:latin typeface="Muli"/>
              </a:rPr>
              <a:t>Los valores de c y n0 son independientes de n. </a:t>
            </a:r>
          </a:p>
          <a:p>
            <a:pPr algn="l" fontAlgn="base"/>
            <a:r>
              <a:rPr lang="es-MX" sz="1600" b="0" i="0" dirty="0">
                <a:solidFill>
                  <a:schemeClr val="bg1"/>
                </a:solidFill>
                <a:effectLst/>
                <a:latin typeface="Muli"/>
              </a:rPr>
              <a:t>Ejemplo: Escribir en forma de f(n)&lt;=c*g(n) con f(n)=4n+3 y g(n)=5n</a:t>
            </a:r>
            <a:br>
              <a:rPr lang="es-MX" sz="1600" b="0" i="0" dirty="0">
                <a:solidFill>
                  <a:schemeClr val="bg1"/>
                </a:solidFill>
                <a:effectLst/>
                <a:latin typeface="Muli"/>
              </a:rPr>
            </a:br>
            <a:r>
              <a:rPr lang="es-MX" sz="1600" b="0" i="0" dirty="0">
                <a:solidFill>
                  <a:schemeClr val="bg1"/>
                </a:solidFill>
                <a:effectLst/>
                <a:latin typeface="Muli"/>
              </a:rPr>
              <a:t>Cuando n0 = 3, la condición anterior se vuelve verdadera, es decir, 4n+3&lt;=5n para n0=3 y c=5.</a:t>
            </a:r>
          </a:p>
        </p:txBody>
      </p:sp>
      <p:pic>
        <p:nvPicPr>
          <p:cNvPr id="4" name="Imagen 3">
            <a:extLst>
              <a:ext uri="{FF2B5EF4-FFF2-40B4-BE49-F238E27FC236}">
                <a16:creationId xmlns:a16="http://schemas.microsoft.com/office/drawing/2014/main" id="{9DE82265-AC42-AF8B-0AFA-6797B8805063}"/>
              </a:ext>
            </a:extLst>
          </p:cNvPr>
          <p:cNvPicPr>
            <a:picLocks noChangeAspect="1"/>
          </p:cNvPicPr>
          <p:nvPr/>
        </p:nvPicPr>
        <p:blipFill>
          <a:blip r:embed="rId2"/>
          <a:stretch>
            <a:fillRect/>
          </a:stretch>
        </p:blipFill>
        <p:spPr>
          <a:xfrm>
            <a:off x="180975" y="3529736"/>
            <a:ext cx="6110258" cy="2731277"/>
          </a:xfrm>
          <a:prstGeom prst="rect">
            <a:avLst/>
          </a:prstGeom>
        </p:spPr>
      </p:pic>
      <p:sp>
        <p:nvSpPr>
          <p:cNvPr id="2" name="CuadroTexto 1">
            <a:extLst>
              <a:ext uri="{FF2B5EF4-FFF2-40B4-BE49-F238E27FC236}">
                <a16:creationId xmlns:a16="http://schemas.microsoft.com/office/drawing/2014/main" id="{503A50D0-4610-6ABA-12F3-76B56274C782}"/>
              </a:ext>
            </a:extLst>
          </p:cNvPr>
          <p:cNvSpPr txBox="1"/>
          <p:nvPr/>
        </p:nvSpPr>
        <p:spPr>
          <a:xfrm>
            <a:off x="321655" y="335377"/>
            <a:ext cx="3033459" cy="523220"/>
          </a:xfrm>
          <a:prstGeom prst="rect">
            <a:avLst/>
          </a:prstGeom>
          <a:noFill/>
        </p:spPr>
        <p:txBody>
          <a:bodyPr wrap="none" rtlCol="0">
            <a:spAutoFit/>
          </a:bodyPr>
          <a:lstStyle/>
          <a:p>
            <a:r>
              <a:rPr lang="es-MX" sz="2800" dirty="0">
                <a:solidFill>
                  <a:schemeClr val="bg1"/>
                </a:solidFill>
              </a:rPr>
              <a:t>Notación Asintótica</a:t>
            </a:r>
            <a:endParaRPr lang="es-AR" sz="2800" dirty="0">
              <a:solidFill>
                <a:schemeClr val="bg1"/>
              </a:solidFill>
            </a:endParaRPr>
          </a:p>
        </p:txBody>
      </p:sp>
    </p:spTree>
    <p:extLst>
      <p:ext uri="{BB962C8B-B14F-4D97-AF65-F5344CB8AC3E}">
        <p14:creationId xmlns:p14="http://schemas.microsoft.com/office/powerpoint/2010/main" val="93516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70C2F71-4813-4CD6-A7AF-17BB48EE9258}"/>
              </a:ext>
            </a:extLst>
          </p:cNvPr>
          <p:cNvSpPr txBox="1"/>
          <p:nvPr/>
        </p:nvSpPr>
        <p:spPr>
          <a:xfrm>
            <a:off x="1966292" y="2492854"/>
            <a:ext cx="9982681" cy="2185214"/>
          </a:xfrm>
          <a:prstGeom prst="rect">
            <a:avLst/>
          </a:prstGeom>
          <a:noFill/>
        </p:spPr>
        <p:txBody>
          <a:bodyPr wrap="square">
            <a:spAutoFit/>
          </a:bodyPr>
          <a:lstStyle/>
          <a:p>
            <a:pPr fontAlgn="base"/>
            <a:r>
              <a:rPr lang="es-AR" sz="4800" b="1" dirty="0">
                <a:solidFill>
                  <a:schemeClr val="bg1"/>
                </a:solidFill>
              </a:rPr>
              <a:t>Análisis de algoritmos </a:t>
            </a:r>
            <a:r>
              <a:rPr lang="es-MX" sz="4800" b="1" dirty="0">
                <a:solidFill>
                  <a:schemeClr val="bg1"/>
                </a:solidFill>
                <a:latin typeface="+mj-lt"/>
              </a:rPr>
              <a:t>|</a:t>
            </a:r>
            <a:br>
              <a:rPr lang="es-MX" sz="4400" b="1" i="0" dirty="0">
                <a:solidFill>
                  <a:schemeClr val="bg1"/>
                </a:solidFill>
                <a:effectLst/>
                <a:latin typeface="+mj-lt"/>
              </a:rPr>
            </a:br>
            <a:br>
              <a:rPr lang="es-MX" sz="4400" b="1" i="0" dirty="0">
                <a:solidFill>
                  <a:schemeClr val="bg1"/>
                </a:solidFill>
                <a:effectLst/>
                <a:latin typeface="+mj-lt"/>
              </a:rPr>
            </a:br>
            <a:endParaRPr lang="es-MX" sz="4400" b="1" i="0" dirty="0">
              <a:solidFill>
                <a:schemeClr val="bg1"/>
              </a:solidFill>
              <a:effectLst/>
              <a:latin typeface="+mj-lt"/>
            </a:endParaRPr>
          </a:p>
        </p:txBody>
      </p:sp>
      <p:sp>
        <p:nvSpPr>
          <p:cNvPr id="4" name="CuadroTexto 3">
            <a:extLst>
              <a:ext uri="{FF2B5EF4-FFF2-40B4-BE49-F238E27FC236}">
                <a16:creationId xmlns:a16="http://schemas.microsoft.com/office/drawing/2014/main" id="{38968C3C-5505-A669-4BDB-F7274E95B8EB}"/>
              </a:ext>
            </a:extLst>
          </p:cNvPr>
          <p:cNvSpPr txBox="1"/>
          <p:nvPr/>
        </p:nvSpPr>
        <p:spPr>
          <a:xfrm>
            <a:off x="8150087" y="2730812"/>
            <a:ext cx="6096000" cy="400110"/>
          </a:xfrm>
          <a:prstGeom prst="rect">
            <a:avLst/>
          </a:prstGeom>
          <a:noFill/>
        </p:spPr>
        <p:txBody>
          <a:bodyPr wrap="square">
            <a:spAutoFit/>
          </a:bodyPr>
          <a:lstStyle/>
          <a:p>
            <a:r>
              <a:rPr lang="es-MX" sz="2000" b="1" i="0" dirty="0">
                <a:solidFill>
                  <a:schemeClr val="bg1"/>
                </a:solidFill>
                <a:effectLst/>
                <a:latin typeface="+mj-lt"/>
              </a:rPr>
              <a:t>Análisis de Complejidad</a:t>
            </a:r>
            <a:endParaRPr lang="es-AR" sz="2000" dirty="0"/>
          </a:p>
        </p:txBody>
      </p:sp>
      <p:pic>
        <p:nvPicPr>
          <p:cNvPr id="5" name="Imagen 4">
            <a:extLst>
              <a:ext uri="{FF2B5EF4-FFF2-40B4-BE49-F238E27FC236}">
                <a16:creationId xmlns:a16="http://schemas.microsoft.com/office/drawing/2014/main" id="{969130C6-4D1B-B46C-926A-39BE64430403}"/>
              </a:ext>
            </a:extLst>
          </p:cNvPr>
          <p:cNvPicPr>
            <a:picLocks noChangeAspect="1"/>
          </p:cNvPicPr>
          <p:nvPr/>
        </p:nvPicPr>
        <p:blipFill>
          <a:blip r:embed="rId2"/>
          <a:stretch>
            <a:fillRect/>
          </a:stretch>
        </p:blipFill>
        <p:spPr>
          <a:xfrm>
            <a:off x="4089596" y="3259339"/>
            <a:ext cx="3586089" cy="1542110"/>
          </a:xfrm>
          <a:prstGeom prst="rect">
            <a:avLst/>
          </a:prstGeom>
        </p:spPr>
      </p:pic>
    </p:spTree>
    <p:extLst>
      <p:ext uri="{BB962C8B-B14F-4D97-AF65-F5344CB8AC3E}">
        <p14:creationId xmlns:p14="http://schemas.microsoft.com/office/powerpoint/2010/main" val="1675081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24BF314-7B57-407D-92A9-A0CB6A0A6230}"/>
              </a:ext>
            </a:extLst>
          </p:cNvPr>
          <p:cNvSpPr txBox="1"/>
          <p:nvPr/>
        </p:nvSpPr>
        <p:spPr>
          <a:xfrm>
            <a:off x="304800" y="348734"/>
            <a:ext cx="6096000" cy="369332"/>
          </a:xfrm>
          <a:prstGeom prst="rect">
            <a:avLst/>
          </a:prstGeom>
        </p:spPr>
        <p:txBody>
          <a:bodyPr vert="horz" lIns="91440" tIns="45720" rIns="91440" bIns="45720" rtlCol="0" anchor="ctr">
            <a:normAutofit fontScale="70000" lnSpcReduction="20000"/>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AR" dirty="0"/>
              <a:t>Notaciones asintóticas comunes:</a:t>
            </a:r>
          </a:p>
        </p:txBody>
      </p:sp>
      <p:sp>
        <p:nvSpPr>
          <p:cNvPr id="6" name="CuadroTexto 5">
            <a:extLst>
              <a:ext uri="{FF2B5EF4-FFF2-40B4-BE49-F238E27FC236}">
                <a16:creationId xmlns:a16="http://schemas.microsoft.com/office/drawing/2014/main" id="{9CB76495-464F-439B-9334-3937FE40473C}"/>
              </a:ext>
            </a:extLst>
          </p:cNvPr>
          <p:cNvSpPr txBox="1"/>
          <p:nvPr/>
        </p:nvSpPr>
        <p:spPr>
          <a:xfrm>
            <a:off x="304800" y="972621"/>
            <a:ext cx="6400800" cy="4770537"/>
          </a:xfrm>
          <a:prstGeom prst="rect">
            <a:avLst/>
          </a:prstGeom>
          <a:noFill/>
        </p:spPr>
        <p:txBody>
          <a:bodyPr wrap="square">
            <a:spAutoFit/>
          </a:bodyPr>
          <a:lstStyle/>
          <a:p>
            <a:pPr algn="l" fontAlgn="base"/>
            <a:r>
              <a:rPr lang="es-MX" sz="1600" b="0" i="0" dirty="0">
                <a:solidFill>
                  <a:schemeClr val="bg1"/>
                </a:solidFill>
                <a:effectLst/>
              </a:rPr>
              <a:t>Si no entiendes el meme, entonces probablemente quieras leer sobre el muy famoso problema Travelling </a:t>
            </a:r>
            <a:r>
              <a:rPr lang="es-MX" sz="1600" b="0" i="0" dirty="0" err="1">
                <a:solidFill>
                  <a:schemeClr val="bg1"/>
                </a:solidFill>
                <a:effectLst/>
              </a:rPr>
              <a:t>Salesman</a:t>
            </a:r>
            <a:r>
              <a:rPr lang="es-MX" sz="1600" b="0" i="0" dirty="0">
                <a:solidFill>
                  <a:schemeClr val="bg1"/>
                </a:solidFill>
                <a:effectLst/>
              </a:rPr>
              <a:t> (Programación Dinámica).</a:t>
            </a:r>
          </a:p>
          <a:p>
            <a:pPr algn="l" fontAlgn="base"/>
            <a:r>
              <a:rPr lang="es-MX" sz="1600" b="0" i="0" dirty="0">
                <a:solidFill>
                  <a:schemeClr val="bg1"/>
                </a:solidFill>
                <a:effectLst/>
              </a:rPr>
              <a:t>Aquí hay cinco tiempos de ejecución de Big O que encontrará mucho, ordenados de más rápido a más lento:</a:t>
            </a:r>
            <a:br>
              <a:rPr lang="es-MX" sz="1600" b="0" i="0" dirty="0">
                <a:solidFill>
                  <a:schemeClr val="bg1"/>
                </a:solidFill>
                <a:effectLst/>
              </a:rPr>
            </a:br>
            <a:endParaRPr lang="es-MX" sz="1600" b="0" i="0" dirty="0">
              <a:solidFill>
                <a:schemeClr val="bg1"/>
              </a:solidFill>
              <a:effectLst/>
            </a:endParaRPr>
          </a:p>
          <a:p>
            <a:pPr algn="l" fontAlgn="base">
              <a:buFont typeface="Arial" panose="020B0604020202020204" pitchFamily="34" charset="0"/>
              <a:buChar char="•"/>
            </a:pPr>
            <a:r>
              <a:rPr lang="es-MX" sz="1600" b="0" i="0" dirty="0">
                <a:solidFill>
                  <a:schemeClr val="accent1">
                    <a:lumMod val="60000"/>
                    <a:lumOff val="40000"/>
                  </a:schemeClr>
                </a:solidFill>
                <a:effectLst/>
              </a:rPr>
              <a:t>O(log n)</a:t>
            </a:r>
            <a:r>
              <a:rPr lang="es-MX" sz="1600" b="0" i="0" dirty="0">
                <a:solidFill>
                  <a:schemeClr val="bg1"/>
                </a:solidFill>
                <a:effectLst/>
              </a:rPr>
              <a:t>, también conocido como log time. </a:t>
            </a:r>
            <a:br>
              <a:rPr lang="es-MX" sz="1600" b="0" i="0" dirty="0">
                <a:solidFill>
                  <a:schemeClr val="bg1"/>
                </a:solidFill>
                <a:effectLst/>
              </a:rPr>
            </a:br>
            <a:r>
              <a:rPr lang="es-MX" sz="1600" b="0" i="0" dirty="0">
                <a:solidFill>
                  <a:schemeClr val="bg1"/>
                </a:solidFill>
                <a:effectLst/>
              </a:rPr>
              <a:t>Ejemplo: Búsqueda binaria.</a:t>
            </a:r>
            <a:br>
              <a:rPr lang="es-MX" sz="1600" b="0" i="0" dirty="0">
                <a:solidFill>
                  <a:schemeClr val="bg1"/>
                </a:solidFill>
                <a:effectLst/>
              </a:rPr>
            </a:br>
            <a:endParaRPr lang="es-MX" sz="1600" b="0" i="0" dirty="0">
              <a:solidFill>
                <a:schemeClr val="bg1"/>
              </a:solidFill>
              <a:effectLst/>
            </a:endParaRPr>
          </a:p>
          <a:p>
            <a:pPr algn="l" fontAlgn="base">
              <a:buFont typeface="Arial" panose="020B0604020202020204" pitchFamily="34" charset="0"/>
              <a:buChar char="•"/>
            </a:pPr>
            <a:r>
              <a:rPr lang="es-MX" sz="1600" b="0" i="0" dirty="0">
                <a:solidFill>
                  <a:schemeClr val="accent1">
                    <a:lumMod val="60000"/>
                    <a:lumOff val="40000"/>
                  </a:schemeClr>
                </a:solidFill>
                <a:effectLst/>
              </a:rPr>
              <a:t>O(n)</a:t>
            </a:r>
            <a:r>
              <a:rPr lang="es-MX" sz="1600" b="0" i="0" dirty="0">
                <a:solidFill>
                  <a:schemeClr val="bg1"/>
                </a:solidFill>
                <a:effectLst/>
              </a:rPr>
              <a:t>, también conocido como tiempo lineal. </a:t>
            </a:r>
            <a:br>
              <a:rPr lang="es-MX" sz="1600" b="0" i="0" dirty="0">
                <a:solidFill>
                  <a:schemeClr val="bg1"/>
                </a:solidFill>
                <a:effectLst/>
              </a:rPr>
            </a:br>
            <a:r>
              <a:rPr lang="es-MX" sz="1600" b="0" i="0" dirty="0">
                <a:solidFill>
                  <a:schemeClr val="bg1"/>
                </a:solidFill>
                <a:effectLst/>
              </a:rPr>
              <a:t>Ejemplo: Búsqueda simple.</a:t>
            </a:r>
            <a:br>
              <a:rPr lang="es-MX" sz="1600" b="0" i="0" dirty="0">
                <a:solidFill>
                  <a:schemeClr val="bg1"/>
                </a:solidFill>
                <a:effectLst/>
              </a:rPr>
            </a:br>
            <a:endParaRPr lang="es-MX" sz="1600" b="0" i="0" dirty="0">
              <a:solidFill>
                <a:schemeClr val="bg1"/>
              </a:solidFill>
              <a:effectLst/>
            </a:endParaRPr>
          </a:p>
          <a:p>
            <a:pPr algn="l" fontAlgn="base">
              <a:buFont typeface="Arial" panose="020B0604020202020204" pitchFamily="34" charset="0"/>
              <a:buChar char="•"/>
            </a:pPr>
            <a:r>
              <a:rPr lang="es-MX" sz="1600" b="0" i="0" dirty="0">
                <a:solidFill>
                  <a:schemeClr val="accent1">
                    <a:lumMod val="60000"/>
                    <a:lumOff val="40000"/>
                  </a:schemeClr>
                </a:solidFill>
                <a:effectLst/>
              </a:rPr>
              <a:t>O(n * log n)</a:t>
            </a:r>
            <a:r>
              <a:rPr lang="es-MX" sz="1600" b="0" i="0" dirty="0">
                <a:solidFill>
                  <a:schemeClr val="bg1"/>
                </a:solidFill>
                <a:effectLst/>
              </a:rPr>
              <a:t>. Ejemplo: Un algoritmo de clasificación rápida, como </a:t>
            </a:r>
            <a:r>
              <a:rPr lang="es-MX" sz="1600" b="0" i="0" dirty="0" err="1">
                <a:solidFill>
                  <a:schemeClr val="bg1"/>
                </a:solidFill>
                <a:effectLst/>
              </a:rPr>
              <a:t>quicksort</a:t>
            </a:r>
            <a:r>
              <a:rPr lang="es-MX" sz="1600" b="0" i="0" dirty="0">
                <a:solidFill>
                  <a:schemeClr val="bg1"/>
                </a:solidFill>
                <a:effectLst/>
              </a:rPr>
              <a:t>.</a:t>
            </a:r>
            <a:br>
              <a:rPr lang="es-MX" sz="1600" b="0" i="0" dirty="0">
                <a:solidFill>
                  <a:schemeClr val="bg1"/>
                </a:solidFill>
                <a:effectLst/>
              </a:rPr>
            </a:br>
            <a:endParaRPr lang="es-MX" sz="1600" b="0" i="0" dirty="0">
              <a:solidFill>
                <a:schemeClr val="bg1"/>
              </a:solidFill>
              <a:effectLst/>
            </a:endParaRPr>
          </a:p>
          <a:p>
            <a:pPr algn="l" fontAlgn="base">
              <a:buFont typeface="Arial" panose="020B0604020202020204" pitchFamily="34" charset="0"/>
              <a:buChar char="•"/>
            </a:pPr>
            <a:r>
              <a:rPr lang="es-MX" sz="1600" b="0" i="0" dirty="0">
                <a:solidFill>
                  <a:schemeClr val="accent1">
                    <a:lumMod val="60000"/>
                    <a:lumOff val="40000"/>
                  </a:schemeClr>
                </a:solidFill>
                <a:effectLst/>
              </a:rPr>
              <a:t>O(n2)</a:t>
            </a:r>
            <a:r>
              <a:rPr lang="es-MX" sz="1600" b="0" i="0" dirty="0">
                <a:solidFill>
                  <a:schemeClr val="bg1"/>
                </a:solidFill>
                <a:effectLst/>
              </a:rPr>
              <a:t>. Ejemplo: Un algoritmo de clasificación lenta, como la ordenación por selección.</a:t>
            </a:r>
            <a:br>
              <a:rPr lang="es-MX" sz="1600" b="0" i="0" dirty="0">
                <a:solidFill>
                  <a:schemeClr val="bg1"/>
                </a:solidFill>
                <a:effectLst/>
              </a:rPr>
            </a:br>
            <a:endParaRPr lang="es-MX" sz="1600" b="0" i="0" dirty="0">
              <a:solidFill>
                <a:schemeClr val="bg1"/>
              </a:solidFill>
              <a:effectLst/>
            </a:endParaRPr>
          </a:p>
          <a:p>
            <a:pPr algn="l" fontAlgn="base">
              <a:buFont typeface="Arial" panose="020B0604020202020204" pitchFamily="34" charset="0"/>
              <a:buChar char="•"/>
            </a:pPr>
            <a:r>
              <a:rPr lang="es-MX" sz="1600" b="0" i="0" dirty="0">
                <a:solidFill>
                  <a:schemeClr val="accent1">
                    <a:lumMod val="60000"/>
                    <a:lumOff val="40000"/>
                  </a:schemeClr>
                </a:solidFill>
                <a:effectLst/>
              </a:rPr>
              <a:t>¡O(n!)</a:t>
            </a:r>
            <a:r>
              <a:rPr lang="es-MX" sz="1600" b="0" i="0" dirty="0">
                <a:solidFill>
                  <a:schemeClr val="bg1"/>
                </a:solidFill>
                <a:effectLst/>
              </a:rPr>
              <a:t>. Ejemplo: Un algoritmo realmente lento, como el vendedor ambulante.</a:t>
            </a:r>
          </a:p>
        </p:txBody>
      </p:sp>
      <p:pic>
        <p:nvPicPr>
          <p:cNvPr id="10" name="Imagen 9">
            <a:extLst>
              <a:ext uri="{FF2B5EF4-FFF2-40B4-BE49-F238E27FC236}">
                <a16:creationId xmlns:a16="http://schemas.microsoft.com/office/drawing/2014/main" id="{BD968800-8C27-FE45-F219-3194D1E94824}"/>
              </a:ext>
            </a:extLst>
          </p:cNvPr>
          <p:cNvPicPr>
            <a:picLocks noChangeAspect="1"/>
          </p:cNvPicPr>
          <p:nvPr/>
        </p:nvPicPr>
        <p:blipFill>
          <a:blip r:embed="rId2"/>
          <a:stretch>
            <a:fillRect/>
          </a:stretch>
        </p:blipFill>
        <p:spPr>
          <a:xfrm>
            <a:off x="7140214" y="248502"/>
            <a:ext cx="4728814" cy="2092881"/>
          </a:xfrm>
          <a:prstGeom prst="rect">
            <a:avLst/>
          </a:prstGeom>
        </p:spPr>
      </p:pic>
      <p:pic>
        <p:nvPicPr>
          <p:cNvPr id="12" name="Imagen 11">
            <a:extLst>
              <a:ext uri="{FF2B5EF4-FFF2-40B4-BE49-F238E27FC236}">
                <a16:creationId xmlns:a16="http://schemas.microsoft.com/office/drawing/2014/main" id="{6377F936-4AEA-6A1E-87F5-CB405A83FF30}"/>
              </a:ext>
            </a:extLst>
          </p:cNvPr>
          <p:cNvPicPr>
            <a:picLocks noChangeAspect="1"/>
          </p:cNvPicPr>
          <p:nvPr/>
        </p:nvPicPr>
        <p:blipFill>
          <a:blip r:embed="rId3"/>
          <a:stretch>
            <a:fillRect/>
          </a:stretch>
        </p:blipFill>
        <p:spPr>
          <a:xfrm>
            <a:off x="7140213" y="2698313"/>
            <a:ext cx="4728814" cy="3928220"/>
          </a:xfrm>
          <a:prstGeom prst="rect">
            <a:avLst/>
          </a:prstGeom>
        </p:spPr>
      </p:pic>
    </p:spTree>
    <p:extLst>
      <p:ext uri="{BB962C8B-B14F-4D97-AF65-F5344CB8AC3E}">
        <p14:creationId xmlns:p14="http://schemas.microsoft.com/office/powerpoint/2010/main" val="2023982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179DAF3-C851-4CC4-88AD-FBDADF45EF09}"/>
              </a:ext>
            </a:extLst>
          </p:cNvPr>
          <p:cNvSpPr txBox="1"/>
          <p:nvPr/>
        </p:nvSpPr>
        <p:spPr>
          <a:xfrm>
            <a:off x="729405" y="2327913"/>
            <a:ext cx="6099048" cy="1938992"/>
          </a:xfrm>
          <a:prstGeom prst="rect">
            <a:avLst/>
          </a:prstGeom>
          <a:noFill/>
        </p:spPr>
        <p:txBody>
          <a:bodyPr wrap="square">
            <a:spAutoFit/>
          </a:bodyPr>
          <a:lstStyle/>
          <a:p>
            <a:pPr algn="l"/>
            <a:r>
              <a:rPr lang="es-MX" sz="4000" b="0" i="0" dirty="0">
                <a:solidFill>
                  <a:schemeClr val="bg1"/>
                </a:solidFill>
                <a:effectLst/>
                <a:latin typeface="+mj-lt"/>
              </a:rPr>
              <a:t>¿Cómo encontrar la complejidad del tiempo y el espacio de un algoritmo?</a:t>
            </a:r>
          </a:p>
        </p:txBody>
      </p:sp>
      <p:pic>
        <p:nvPicPr>
          <p:cNvPr id="4" name="Imagen 3">
            <a:extLst>
              <a:ext uri="{FF2B5EF4-FFF2-40B4-BE49-F238E27FC236}">
                <a16:creationId xmlns:a16="http://schemas.microsoft.com/office/drawing/2014/main" id="{4BF7CCCA-A356-6763-1C8D-497F0DDFD3A4}"/>
              </a:ext>
            </a:extLst>
          </p:cNvPr>
          <p:cNvPicPr>
            <a:picLocks noChangeAspect="1"/>
          </p:cNvPicPr>
          <p:nvPr/>
        </p:nvPicPr>
        <p:blipFill>
          <a:blip r:embed="rId2"/>
          <a:stretch>
            <a:fillRect/>
          </a:stretch>
        </p:blipFill>
        <p:spPr>
          <a:xfrm>
            <a:off x="6969130" y="1502001"/>
            <a:ext cx="4988409" cy="3853997"/>
          </a:xfrm>
          <a:prstGeom prst="rect">
            <a:avLst/>
          </a:prstGeom>
        </p:spPr>
      </p:pic>
    </p:spTree>
    <p:extLst>
      <p:ext uri="{BB962C8B-B14F-4D97-AF65-F5344CB8AC3E}">
        <p14:creationId xmlns:p14="http://schemas.microsoft.com/office/powerpoint/2010/main" val="2127240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D64A0EF-63BA-ADE6-9A0D-660902E1AB6F}"/>
              </a:ext>
            </a:extLst>
          </p:cNvPr>
          <p:cNvPicPr>
            <a:picLocks noChangeAspect="1"/>
          </p:cNvPicPr>
          <p:nvPr/>
        </p:nvPicPr>
        <p:blipFill>
          <a:blip r:embed="rId2"/>
          <a:stretch>
            <a:fillRect/>
          </a:stretch>
        </p:blipFill>
        <p:spPr>
          <a:xfrm>
            <a:off x="820608" y="966701"/>
            <a:ext cx="10550783" cy="4924598"/>
          </a:xfrm>
          <a:prstGeom prst="rect">
            <a:avLst/>
          </a:prstGeom>
        </p:spPr>
      </p:pic>
    </p:spTree>
    <p:extLst>
      <p:ext uri="{BB962C8B-B14F-4D97-AF65-F5344CB8AC3E}">
        <p14:creationId xmlns:p14="http://schemas.microsoft.com/office/powerpoint/2010/main" val="3640369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descr="Complejidad del tiempo y el espacio en algoritmos">
            <a:extLst>
              <a:ext uri="{FF2B5EF4-FFF2-40B4-BE49-F238E27FC236}">
                <a16:creationId xmlns:a16="http://schemas.microsoft.com/office/drawing/2014/main" id="{2D1A5D7F-36FE-48D1-937E-162546792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38150"/>
            <a:ext cx="11430000" cy="5981700"/>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C3D52E01-F89F-431A-9CA1-F38BD84CB02D}"/>
              </a:ext>
            </a:extLst>
          </p:cNvPr>
          <p:cNvSpPr txBox="1"/>
          <p:nvPr/>
        </p:nvSpPr>
        <p:spPr>
          <a:xfrm>
            <a:off x="4762500" y="5868769"/>
            <a:ext cx="9105900" cy="369332"/>
          </a:xfrm>
          <a:prstGeom prst="rect">
            <a:avLst/>
          </a:prstGeom>
          <a:noFill/>
        </p:spPr>
        <p:txBody>
          <a:bodyPr wrap="square">
            <a:spAutoFit/>
          </a:bodyPr>
          <a:lstStyle/>
          <a:p>
            <a:r>
              <a:rPr lang="es-MX" dirty="0">
                <a:hlinkClick r:id="rId3"/>
              </a:rPr>
              <a:t>Complejidad del tiempo y el espacio en algoritmos | </a:t>
            </a:r>
            <a:r>
              <a:rPr lang="es-MX" dirty="0" err="1">
                <a:hlinkClick r:id="rId3"/>
              </a:rPr>
              <a:t>Coding</a:t>
            </a:r>
            <a:r>
              <a:rPr lang="es-MX" dirty="0">
                <a:hlinkClick r:id="rId3"/>
              </a:rPr>
              <a:t> Ninjas Blog</a:t>
            </a:r>
            <a:endParaRPr lang="es-AR" dirty="0"/>
          </a:p>
        </p:txBody>
      </p:sp>
    </p:spTree>
    <p:extLst>
      <p:ext uri="{BB962C8B-B14F-4D97-AF65-F5344CB8AC3E}">
        <p14:creationId xmlns:p14="http://schemas.microsoft.com/office/powerpoint/2010/main" val="2517203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78D43C7-338F-4CBF-A6C0-875E6CE79910}"/>
              </a:ext>
            </a:extLst>
          </p:cNvPr>
          <p:cNvSpPr txBox="1"/>
          <p:nvPr/>
        </p:nvSpPr>
        <p:spPr>
          <a:xfrm>
            <a:off x="381000" y="272534"/>
            <a:ext cx="6096000" cy="369332"/>
          </a:xfrm>
          <a:prstGeom prst="rect">
            <a:avLst/>
          </a:prstGeom>
        </p:spPr>
        <p:txBody>
          <a:bodyPr vert="horz" lIns="91440" tIns="45720" rIns="91440" bIns="45720" rtlCol="0" anchor="ctr">
            <a:no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AR" dirty="0"/>
              <a:t>Introducción</a:t>
            </a:r>
          </a:p>
        </p:txBody>
      </p:sp>
      <p:sp>
        <p:nvSpPr>
          <p:cNvPr id="7" name="CuadroTexto 6">
            <a:extLst>
              <a:ext uri="{FF2B5EF4-FFF2-40B4-BE49-F238E27FC236}">
                <a16:creationId xmlns:a16="http://schemas.microsoft.com/office/drawing/2014/main" id="{537A3D71-7DF1-47A9-B18C-5CE4849BC99E}"/>
              </a:ext>
            </a:extLst>
          </p:cNvPr>
          <p:cNvSpPr txBox="1"/>
          <p:nvPr/>
        </p:nvSpPr>
        <p:spPr>
          <a:xfrm>
            <a:off x="381000" y="874503"/>
            <a:ext cx="11258550" cy="5016758"/>
          </a:xfrm>
          <a:prstGeom prst="rect">
            <a:avLst/>
          </a:prstGeom>
          <a:noFill/>
        </p:spPr>
        <p:txBody>
          <a:bodyPr wrap="square">
            <a:spAutoFit/>
          </a:bodyPr>
          <a:lstStyle/>
          <a:p>
            <a:pPr algn="l" fontAlgn="base"/>
            <a:r>
              <a:rPr lang="es-MX" sz="2000" b="0" i="0" dirty="0">
                <a:solidFill>
                  <a:schemeClr val="bg1"/>
                </a:solidFill>
                <a:effectLst/>
              </a:rPr>
              <a:t>Innumerables veces, hemos escuchado a nuestros profesores de matemáticas especificar diferentes métodos para resolver un problema en particular. El objetivo es utilizar técnicas cortas y fáciles en lugar de técnicas largas y complicadas.</a:t>
            </a:r>
          </a:p>
          <a:p>
            <a:pPr algn="l" fontAlgn="base"/>
            <a:r>
              <a:rPr lang="es-MX" sz="2000" b="0" i="0" dirty="0">
                <a:solidFill>
                  <a:schemeClr val="bg1"/>
                </a:solidFill>
                <a:effectLst/>
              </a:rPr>
              <a:t>Del mismo modo, al escribir código, es una buena práctica utilizar recursos mínimos para la ejecución. Aquí, los recursos indican los requisitos de tiempo y memoria de un algoritmo.</a:t>
            </a:r>
          </a:p>
          <a:p>
            <a:pPr algn="l" fontAlgn="base"/>
            <a:r>
              <a:rPr lang="es-MX" sz="2000" b="0" i="0" dirty="0">
                <a:solidFill>
                  <a:schemeClr val="bg1"/>
                </a:solidFill>
                <a:effectLst/>
              </a:rPr>
              <a:t>Imagina que buscaste algo en Google y tardaste más de una hora en mostrar el resultado. ¿Volverías a usar la búsqueda de Google? Probablemente no.</a:t>
            </a:r>
          </a:p>
          <a:p>
            <a:pPr algn="l" fontAlgn="base"/>
            <a:r>
              <a:rPr lang="es-MX" sz="2000" b="0" i="0" dirty="0">
                <a:solidFill>
                  <a:schemeClr val="bg1"/>
                </a:solidFill>
                <a:effectLst/>
              </a:rPr>
              <a:t>El algoritmo de búsqueda de Google es solo un ejemplo. Los algoritmos aparecen por todas partes, prácticamente en cualquier lugar donde haya una computadora involucrada.</a:t>
            </a:r>
          </a:p>
          <a:p>
            <a:pPr algn="l" fontAlgn="base"/>
            <a:r>
              <a:rPr lang="es-MX" sz="2000" b="0" i="0" dirty="0">
                <a:solidFill>
                  <a:schemeClr val="bg1"/>
                </a:solidFill>
                <a:effectLst/>
              </a:rPr>
              <a:t>Por lo tanto, las empresas contratan programadores calificados que pueden escribir códigos eficientes porque comprender el rendimiento de un algoritmo puede ayudar a la empresa a escalar más allá de sus expectativas más salvajes del negocio.</a:t>
            </a:r>
            <a:br>
              <a:rPr lang="es-MX" sz="2000" b="0" i="0" dirty="0">
                <a:solidFill>
                  <a:schemeClr val="bg1"/>
                </a:solidFill>
                <a:effectLst/>
              </a:rPr>
            </a:br>
            <a:endParaRPr lang="es-MX" sz="2000" b="0" i="0" dirty="0">
              <a:solidFill>
                <a:schemeClr val="bg1"/>
              </a:solidFill>
              <a:effectLst/>
            </a:endParaRPr>
          </a:p>
          <a:p>
            <a:pPr algn="l" fontAlgn="base"/>
            <a:r>
              <a:rPr lang="es-MX" sz="2000" b="0" i="0" dirty="0">
                <a:solidFill>
                  <a:schemeClr val="bg1"/>
                </a:solidFill>
                <a:effectLst/>
              </a:rPr>
              <a:t>Este apartado discutirá la definición primaria de complejidad de tiempo y espacio, seguida de varios ejemplos para demostrar cómo evaluarlos.</a:t>
            </a:r>
          </a:p>
          <a:p>
            <a:pPr algn="l" fontAlgn="base"/>
            <a:endParaRPr lang="es-MX" sz="2000" b="0" i="0" dirty="0">
              <a:solidFill>
                <a:schemeClr val="bg1"/>
              </a:solidFill>
              <a:effectLst/>
            </a:endParaRPr>
          </a:p>
        </p:txBody>
      </p:sp>
      <p:sp>
        <p:nvSpPr>
          <p:cNvPr id="2" name="CuadroTexto 1"/>
          <p:cNvSpPr txBox="1"/>
          <p:nvPr/>
        </p:nvSpPr>
        <p:spPr>
          <a:xfrm>
            <a:off x="6477000" y="5277512"/>
            <a:ext cx="3182281" cy="1015663"/>
          </a:xfrm>
          <a:prstGeom prst="rect">
            <a:avLst/>
          </a:prstGeom>
          <a:noFill/>
        </p:spPr>
        <p:txBody>
          <a:bodyPr wrap="none" rtlCol="0">
            <a:spAutoFit/>
          </a:bodyPr>
          <a:lstStyle/>
          <a:p>
            <a:pPr marL="457200" indent="-457200">
              <a:buFont typeface="+mj-lt"/>
              <a:buAutoNum type="arabicPeriod"/>
            </a:pPr>
            <a:r>
              <a:rPr lang="es-AR" sz="2000" dirty="0">
                <a:solidFill>
                  <a:schemeClr val="accent1">
                    <a:lumMod val="60000"/>
                    <a:lumOff val="40000"/>
                  </a:schemeClr>
                </a:solidFill>
              </a:rPr>
              <a:t>Complejidad del Tiempo</a:t>
            </a:r>
          </a:p>
          <a:p>
            <a:pPr marL="457200" indent="-457200">
              <a:buFont typeface="+mj-lt"/>
              <a:buAutoNum type="arabicPeriod"/>
            </a:pPr>
            <a:r>
              <a:rPr lang="es-AR" sz="2000" dirty="0">
                <a:solidFill>
                  <a:schemeClr val="accent1">
                    <a:lumMod val="60000"/>
                    <a:lumOff val="40000"/>
                  </a:schemeClr>
                </a:solidFill>
              </a:rPr>
              <a:t>Complejidad del Espacio</a:t>
            </a:r>
          </a:p>
          <a:p>
            <a:pPr marL="457200" indent="-457200">
              <a:buFont typeface="+mj-lt"/>
              <a:buAutoNum type="arabicPeriod"/>
            </a:pPr>
            <a:endParaRPr lang="es-AR" sz="2000" dirty="0">
              <a:solidFill>
                <a:schemeClr val="accent1">
                  <a:lumMod val="60000"/>
                  <a:lumOff val="40000"/>
                </a:schemeClr>
              </a:solidFill>
            </a:endParaRPr>
          </a:p>
        </p:txBody>
      </p:sp>
    </p:spTree>
    <p:extLst>
      <p:ext uri="{BB962C8B-B14F-4D97-AF65-F5344CB8AC3E}">
        <p14:creationId xmlns:p14="http://schemas.microsoft.com/office/powerpoint/2010/main" val="539223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3588E432-5E70-4301-AA28-573BD256CC4E}"/>
              </a:ext>
            </a:extLst>
          </p:cNvPr>
          <p:cNvSpPr txBox="1"/>
          <p:nvPr/>
        </p:nvSpPr>
        <p:spPr>
          <a:xfrm>
            <a:off x="2096502" y="3161234"/>
            <a:ext cx="6096000" cy="535531"/>
          </a:xfrm>
          <a:prstGeom prst="rect">
            <a:avLst/>
          </a:prstGeom>
        </p:spPr>
        <p:txBody>
          <a:bodyPr vert="horz" lIns="91440" tIns="45720" rIns="91440" bIns="45720" rtlCol="0" anchor="ctr">
            <a:no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MX" sz="4400" dirty="0">
                <a:latin typeface="Tahoma" panose="020B0604030504040204" pitchFamily="34" charset="0"/>
                <a:ea typeface="Tahoma" panose="020B0604030504040204" pitchFamily="34" charset="0"/>
                <a:cs typeface="Tahoma" panose="020B0604030504040204" pitchFamily="34" charset="0"/>
              </a:rPr>
              <a:t>1. ¿Qué es la complejidad del tiempo?</a:t>
            </a:r>
          </a:p>
        </p:txBody>
      </p:sp>
      <p:cxnSp>
        <p:nvCxnSpPr>
          <p:cNvPr id="3" name="Conector recto 2"/>
          <p:cNvCxnSpPr/>
          <p:nvPr/>
        </p:nvCxnSpPr>
        <p:spPr>
          <a:xfrm>
            <a:off x="5172502" y="4285397"/>
            <a:ext cx="6892119"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1CE7A243-F622-45F0-B7B7-F79995F468D1}"/>
              </a:ext>
            </a:extLst>
          </p:cNvPr>
          <p:cNvSpPr txBox="1"/>
          <p:nvPr/>
        </p:nvSpPr>
        <p:spPr>
          <a:xfrm>
            <a:off x="9010269" y="4313533"/>
            <a:ext cx="3097323" cy="369332"/>
          </a:xfrm>
          <a:prstGeom prst="rect">
            <a:avLst/>
          </a:prstGeom>
          <a:noFill/>
        </p:spPr>
        <p:txBody>
          <a:bodyPr wrap="none" rtlCol="0">
            <a:spAutoFit/>
          </a:bodyPr>
          <a:lstStyle/>
          <a:p>
            <a:r>
              <a:rPr lang="es-MX" dirty="0">
                <a:solidFill>
                  <a:schemeClr val="accent1">
                    <a:lumMod val="60000"/>
                    <a:lumOff val="40000"/>
                  </a:schemeClr>
                </a:solidFill>
              </a:rPr>
              <a:t>Como Calcular la Complejidad?</a:t>
            </a:r>
            <a:endParaRPr lang="es-AR" dirty="0">
              <a:solidFill>
                <a:schemeClr val="accent1">
                  <a:lumMod val="60000"/>
                  <a:lumOff val="40000"/>
                </a:schemeClr>
              </a:solidFill>
            </a:endParaRPr>
          </a:p>
        </p:txBody>
      </p:sp>
    </p:spTree>
    <p:extLst>
      <p:ext uri="{BB962C8B-B14F-4D97-AF65-F5344CB8AC3E}">
        <p14:creationId xmlns:p14="http://schemas.microsoft.com/office/powerpoint/2010/main" val="502029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8F1DBF1-BEC4-4F53-B7A8-FC4B9F7177F2}"/>
              </a:ext>
            </a:extLst>
          </p:cNvPr>
          <p:cNvSpPr txBox="1"/>
          <p:nvPr/>
        </p:nvSpPr>
        <p:spPr>
          <a:xfrm>
            <a:off x="419100" y="386834"/>
            <a:ext cx="6096000" cy="535531"/>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MX" dirty="0"/>
              <a:t>¿Qué es la complejidad del tiempo?</a:t>
            </a:r>
          </a:p>
        </p:txBody>
      </p:sp>
      <p:sp>
        <p:nvSpPr>
          <p:cNvPr id="6" name="Rectangle 1">
            <a:extLst>
              <a:ext uri="{FF2B5EF4-FFF2-40B4-BE49-F238E27FC236}">
                <a16:creationId xmlns:a16="http://schemas.microsoft.com/office/drawing/2014/main" id="{089D6769-8B1E-4628-87F6-7E218562540C}"/>
              </a:ext>
            </a:extLst>
          </p:cNvPr>
          <p:cNvSpPr>
            <a:spLocks noChangeArrowheads="1"/>
          </p:cNvSpPr>
          <p:nvPr/>
        </p:nvSpPr>
        <p:spPr bwMode="auto">
          <a:xfrm>
            <a:off x="533400" y="1177462"/>
            <a:ext cx="90297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bg1"/>
                </a:solidFill>
                <a:effectLst/>
                <a:latin typeface="+mn-lt"/>
              </a:rPr>
              <a:t>Para recapitular </a:t>
            </a:r>
            <a:r>
              <a:rPr kumimoji="0" lang="es-AR" altLang="es-AR" b="1" i="0" u="none" strike="noStrike" cap="none" normalizeH="0" baseline="0" dirty="0">
                <a:ln>
                  <a:noFill/>
                </a:ln>
                <a:solidFill>
                  <a:schemeClr val="bg1"/>
                </a:solidFill>
                <a:effectLst/>
                <a:latin typeface="+mn-lt"/>
              </a:rPr>
              <a:t>la complejidad del tiempo,</a:t>
            </a:r>
            <a:r>
              <a:rPr kumimoji="0" lang="es-AR" altLang="es-AR" b="0" i="0" u="none" strike="noStrike" cap="none" normalizeH="0" baseline="0" dirty="0">
                <a:ln>
                  <a:noFill/>
                </a:ln>
                <a:solidFill>
                  <a:schemeClr val="bg1"/>
                </a:solidFill>
                <a:effectLst/>
                <a:latin typeface="+mn-lt"/>
              </a:rPr>
              <a:t> se estima cómo funciona un algoritmo, independientemente del tipo de máquina en la que se ejecute. Puede obtener la complejidad del tiempo </a:t>
            </a:r>
            <a:r>
              <a:rPr kumimoji="0" lang="es-AR" altLang="es-AR" b="0" i="0" u="none" strike="noStrike" cap="none" normalizeH="0" baseline="0" dirty="0">
                <a:ln>
                  <a:noFill/>
                </a:ln>
                <a:solidFill>
                  <a:schemeClr val="accent1">
                    <a:lumMod val="60000"/>
                    <a:lumOff val="40000"/>
                  </a:schemeClr>
                </a:solidFill>
                <a:effectLst/>
                <a:latin typeface="+mn-lt"/>
              </a:rPr>
              <a:t>"contando" </a:t>
            </a:r>
            <a:r>
              <a:rPr kumimoji="0" lang="es-AR" altLang="es-AR" b="0" i="0" u="none" strike="noStrike" cap="none" normalizeH="0" baseline="0" dirty="0">
                <a:ln>
                  <a:noFill/>
                </a:ln>
                <a:solidFill>
                  <a:schemeClr val="bg1"/>
                </a:solidFill>
                <a:effectLst/>
                <a:latin typeface="+mn-lt"/>
              </a:rPr>
              <a:t>el número de operaciones realizadas por su código. Esta complejidad de tiempo se define como una función del tamaño de entrada utilizando la notación </a:t>
            </a:r>
            <a:r>
              <a:rPr kumimoji="0" lang="es-AR" altLang="es-AR" b="0" i="0" u="none" strike="noStrike" cap="none" normalizeH="0" baseline="0" dirty="0">
                <a:ln>
                  <a:noFill/>
                </a:ln>
                <a:solidFill>
                  <a:schemeClr val="accent1">
                    <a:lumMod val="60000"/>
                    <a:lumOff val="40000"/>
                  </a:schemeClr>
                </a:solidFill>
                <a:effectLst/>
                <a:latin typeface="+mn-lt"/>
              </a:rPr>
              <a:t>Big-O</a:t>
            </a:r>
            <a:r>
              <a:rPr kumimoji="0" lang="es-AR" altLang="es-AR" b="0" i="0" u="none" strike="noStrike" cap="none" normalizeH="0" baseline="0" dirty="0">
                <a:ln>
                  <a:noFill/>
                </a:ln>
                <a:solidFill>
                  <a:schemeClr val="bg1"/>
                </a:solidFill>
                <a:effectLst/>
                <a:latin typeface="+mn-lt"/>
              </a:rPr>
              <a:t>. indica el tamaño de entrada, mientras que O es la función de tasa de crecimiento del peor de los casos. n</a:t>
            </a:r>
          </a:p>
        </p:txBody>
      </p:sp>
      <p:sp>
        <p:nvSpPr>
          <p:cNvPr id="2" name="Rectángulo 1"/>
          <p:cNvSpPr/>
          <p:nvPr/>
        </p:nvSpPr>
        <p:spPr>
          <a:xfrm>
            <a:off x="1668179" y="4022323"/>
            <a:ext cx="5031331" cy="1477328"/>
          </a:xfrm>
          <a:prstGeom prst="rect">
            <a:avLst/>
          </a:prstGeom>
        </p:spPr>
        <p:txBody>
          <a:bodyPr wrap="square">
            <a:spAutoFit/>
          </a:bodyPr>
          <a:lstStyle/>
          <a:p>
            <a:pPr lvl="0" algn="r" eaLnBrk="0" fontAlgn="base" hangingPunct="0">
              <a:spcBef>
                <a:spcPct val="0"/>
              </a:spcBef>
              <a:spcAft>
                <a:spcPct val="0"/>
              </a:spcAft>
            </a:pPr>
            <a:r>
              <a:rPr lang="es-AR" altLang="es-AR" dirty="0">
                <a:solidFill>
                  <a:schemeClr val="bg1"/>
                </a:solidFill>
              </a:rPr>
              <a:t>Utilizamos la notación Big-O para clasificar los algoritmos en función de su tiempo de ejecución o espacio (memoria utilizada) a medida que crece la entrada. La función es la tasa de crecimiento en función del tamaño de entrada.</a:t>
            </a:r>
          </a:p>
        </p:txBody>
      </p:sp>
      <p:pic>
        <p:nvPicPr>
          <p:cNvPr id="7" name="Imagen 6">
            <a:extLst>
              <a:ext uri="{FF2B5EF4-FFF2-40B4-BE49-F238E27FC236}">
                <a16:creationId xmlns:a16="http://schemas.microsoft.com/office/drawing/2014/main" id="{20CD31E6-673F-8F61-96EE-9639F7412CE4}"/>
              </a:ext>
            </a:extLst>
          </p:cNvPr>
          <p:cNvPicPr>
            <a:picLocks noChangeAspect="1"/>
          </p:cNvPicPr>
          <p:nvPr/>
        </p:nvPicPr>
        <p:blipFill>
          <a:blip r:embed="rId2"/>
          <a:stretch>
            <a:fillRect/>
          </a:stretch>
        </p:blipFill>
        <p:spPr>
          <a:xfrm>
            <a:off x="6871788" y="2922295"/>
            <a:ext cx="5031330" cy="3677384"/>
          </a:xfrm>
          <a:prstGeom prst="rect">
            <a:avLst/>
          </a:prstGeom>
        </p:spPr>
      </p:pic>
    </p:spTree>
    <p:extLst>
      <p:ext uri="{BB962C8B-B14F-4D97-AF65-F5344CB8AC3E}">
        <p14:creationId xmlns:p14="http://schemas.microsoft.com/office/powerpoint/2010/main" val="3330803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CD751387-2D9A-4447-B884-5B1C0FE0BABD}"/>
              </a:ext>
            </a:extLst>
          </p:cNvPr>
          <p:cNvSpPr txBox="1"/>
          <p:nvPr/>
        </p:nvSpPr>
        <p:spPr>
          <a:xfrm>
            <a:off x="103854" y="158056"/>
            <a:ext cx="6096000" cy="535531"/>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MX" dirty="0"/>
              <a:t>¿Qué es la complejidad del tiempo?</a:t>
            </a:r>
          </a:p>
        </p:txBody>
      </p:sp>
      <p:sp>
        <p:nvSpPr>
          <p:cNvPr id="7" name="CuadroTexto 6">
            <a:extLst>
              <a:ext uri="{FF2B5EF4-FFF2-40B4-BE49-F238E27FC236}">
                <a16:creationId xmlns:a16="http://schemas.microsoft.com/office/drawing/2014/main" id="{F7D6B6E6-F329-489E-A466-0F82362FB5BB}"/>
              </a:ext>
            </a:extLst>
          </p:cNvPr>
          <p:cNvSpPr txBox="1"/>
          <p:nvPr/>
        </p:nvSpPr>
        <p:spPr>
          <a:xfrm>
            <a:off x="8021280" y="242464"/>
            <a:ext cx="3048000" cy="2123658"/>
          </a:xfrm>
          <a:prstGeom prst="rect">
            <a:avLst/>
          </a:prstGeom>
          <a:noFill/>
        </p:spPr>
        <p:txBody>
          <a:bodyPr wrap="square">
            <a:spAutoFit/>
          </a:bodyPr>
          <a:lstStyle/>
          <a:p>
            <a:r>
              <a:rPr lang="en-US" sz="1200" b="0" dirty="0">
                <a:solidFill>
                  <a:srgbClr val="C586C0"/>
                </a:solidFill>
                <a:effectLst/>
                <a:latin typeface="Consolas" panose="020B0609020204030204" pitchFamily="49" charset="0"/>
              </a:rPr>
              <a:t>#include</a:t>
            </a:r>
            <a:r>
              <a:rPr lang="en-US" sz="1200" b="0" dirty="0">
                <a:solidFill>
                  <a:srgbClr val="569CD6"/>
                </a:solidFill>
                <a:effectLst/>
                <a:latin typeface="Consolas" panose="020B0609020204030204" pitchFamily="49" charset="0"/>
              </a:rPr>
              <a:t> </a:t>
            </a:r>
            <a:r>
              <a:rPr lang="en-US" sz="1200" b="0" dirty="0">
                <a:solidFill>
                  <a:srgbClr val="CE9178"/>
                </a:solidFill>
                <a:effectLst/>
                <a:latin typeface="Consolas" panose="020B0609020204030204" pitchFamily="49" charset="0"/>
              </a:rPr>
              <a:t>&lt;iostream&gt;</a:t>
            </a:r>
            <a:endParaRPr lang="en-US" sz="1200" b="0" dirty="0">
              <a:solidFill>
                <a:srgbClr val="D4D4D4"/>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using</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namespace</a:t>
            </a:r>
            <a:r>
              <a:rPr lang="en-US" sz="1200" b="0" dirty="0">
                <a:solidFill>
                  <a:srgbClr val="D4D4D4"/>
                </a:solidFill>
                <a:effectLst/>
                <a:latin typeface="Consolas" panose="020B0609020204030204" pitchFamily="49" charset="0"/>
              </a:rPr>
              <a:t> </a:t>
            </a:r>
            <a:r>
              <a:rPr lang="en-US" sz="1200" b="0" dirty="0">
                <a:solidFill>
                  <a:srgbClr val="4EC9B0"/>
                </a:solidFill>
                <a:effectLst/>
                <a:latin typeface="Consolas" panose="020B0609020204030204" pitchFamily="49" charset="0"/>
              </a:rPr>
              <a:t>std</a:t>
            </a:r>
            <a:r>
              <a:rPr lang="en-US" sz="1200" b="0" dirty="0">
                <a:solidFill>
                  <a:srgbClr val="D4D4D4"/>
                </a:solidFill>
                <a:effectLst/>
                <a:latin typeface="Consolas" panose="020B0609020204030204" pitchFamily="49" charset="0"/>
              </a:rPr>
              <a:t>;</a:t>
            </a:r>
          </a:p>
          <a:p>
            <a:br>
              <a:rPr lang="en-US" sz="1200" b="0" dirty="0">
                <a:solidFill>
                  <a:srgbClr val="D4D4D4"/>
                </a:solidFill>
                <a:effectLst/>
                <a:latin typeface="Consolas" panose="020B0609020204030204" pitchFamily="49" charset="0"/>
              </a:rPr>
            </a:br>
            <a:r>
              <a:rPr lang="en-US" sz="1200" b="0" dirty="0">
                <a:solidFill>
                  <a:srgbClr val="569CD6"/>
                </a:solidFill>
                <a:effectLst/>
                <a:latin typeface="Consolas" panose="020B0609020204030204" pitchFamily="49" charset="0"/>
              </a:rPr>
              <a:t>int</a:t>
            </a:r>
            <a:r>
              <a:rPr lang="en-US" sz="1200" b="0" dirty="0">
                <a:solidFill>
                  <a:srgbClr val="D4D4D4"/>
                </a:solidFill>
                <a:effectLst/>
                <a:latin typeface="Consolas" panose="020B0609020204030204" pitchFamily="49" charset="0"/>
              </a:rPr>
              <a:t> </a:t>
            </a:r>
            <a:r>
              <a:rPr lang="en-US" sz="1200" b="0" dirty="0">
                <a:solidFill>
                  <a:srgbClr val="DCDCAA"/>
                </a:solidFill>
                <a:effectLst/>
                <a:latin typeface="Consolas" panose="020B0609020204030204" pitchFamily="49" charset="0"/>
              </a:rPr>
              <a:t>main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a:t>
            </a:r>
          </a:p>
          <a:p>
            <a:r>
              <a:rPr lang="en-US" sz="1200" b="0" dirty="0" err="1">
                <a:solidFill>
                  <a:srgbClr val="D4D4D4"/>
                </a:solidFill>
                <a:effectLst/>
                <a:latin typeface="Consolas" panose="020B0609020204030204" pitchFamily="49" charset="0"/>
              </a:rPr>
              <a:t>cout</a:t>
            </a:r>
            <a:r>
              <a:rPr lang="en-US" sz="1200" b="0" dirty="0">
                <a:solidFill>
                  <a:srgbClr val="D4D4D4"/>
                </a:solidFill>
                <a:effectLst/>
                <a:latin typeface="Consolas" panose="020B0609020204030204" pitchFamily="49" charset="0"/>
              </a:rPr>
              <a:t>&lt;&lt;</a:t>
            </a:r>
            <a:r>
              <a:rPr lang="en-US" sz="1200" b="0" dirty="0">
                <a:solidFill>
                  <a:srgbClr val="CE9178"/>
                </a:solidFill>
                <a:effectLst/>
                <a:latin typeface="Consolas" panose="020B0609020204030204" pitchFamily="49" charset="0"/>
              </a:rPr>
              <a:t>"Hello!</a:t>
            </a:r>
            <a:r>
              <a:rPr lang="en-US" sz="1200" b="0" dirty="0">
                <a:solidFill>
                  <a:srgbClr val="D7BA7D"/>
                </a:solidFill>
                <a:effectLst/>
                <a:latin typeface="Consolas" panose="020B0609020204030204" pitchFamily="49" charset="0"/>
              </a:rPr>
              <a:t>\n</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a:t>
            </a:r>
          </a:p>
          <a:p>
            <a:r>
              <a:rPr lang="en-US" sz="1200" b="0" dirty="0">
                <a:solidFill>
                  <a:srgbClr val="C586C0"/>
                </a:solidFill>
                <a:effectLst/>
                <a:latin typeface="Consolas" panose="020B0609020204030204" pitchFamily="49" charset="0"/>
              </a:rPr>
              <a:t>return</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0</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a:t>
            </a:r>
          </a:p>
          <a:p>
            <a:br>
              <a:rPr lang="en-US" sz="1200" b="0" dirty="0">
                <a:solidFill>
                  <a:srgbClr val="D4D4D4"/>
                </a:solidFill>
                <a:effectLst/>
                <a:latin typeface="Consolas" panose="020B0609020204030204" pitchFamily="49" charset="0"/>
              </a:rPr>
            </a:br>
            <a:r>
              <a:rPr lang="en-US" sz="1200" b="0" dirty="0">
                <a:solidFill>
                  <a:srgbClr val="D4D4D4"/>
                </a:solidFill>
                <a:effectLst/>
                <a:latin typeface="Consolas" panose="020B0609020204030204" pitchFamily="49" charset="0"/>
              </a:rPr>
              <a:t>OUTPUT</a:t>
            </a:r>
          </a:p>
          <a:p>
            <a:r>
              <a:rPr lang="en-US" sz="1200" b="0" dirty="0">
                <a:solidFill>
                  <a:srgbClr val="D4D4D4"/>
                </a:solidFill>
                <a:effectLst/>
                <a:latin typeface="Consolas" panose="020B0609020204030204" pitchFamily="49" charset="0"/>
              </a:rPr>
              <a:t>Hello!</a:t>
            </a:r>
          </a:p>
        </p:txBody>
      </p:sp>
      <p:sp>
        <p:nvSpPr>
          <p:cNvPr id="9" name="CuadroTexto 8">
            <a:extLst>
              <a:ext uri="{FF2B5EF4-FFF2-40B4-BE49-F238E27FC236}">
                <a16:creationId xmlns:a16="http://schemas.microsoft.com/office/drawing/2014/main" id="{DC006F30-869E-442A-9153-1F81395CE501}"/>
              </a:ext>
            </a:extLst>
          </p:cNvPr>
          <p:cNvSpPr txBox="1"/>
          <p:nvPr/>
        </p:nvSpPr>
        <p:spPr>
          <a:xfrm>
            <a:off x="9183330" y="3311444"/>
            <a:ext cx="3771900" cy="3416320"/>
          </a:xfrm>
          <a:prstGeom prst="rect">
            <a:avLst/>
          </a:prstGeom>
          <a:noFill/>
        </p:spPr>
        <p:txBody>
          <a:bodyPr wrap="square">
            <a:spAutoFit/>
          </a:bodyPr>
          <a:lstStyle/>
          <a:p>
            <a:r>
              <a:rPr lang="es-AR" sz="1200" b="0" dirty="0" err="1">
                <a:solidFill>
                  <a:srgbClr val="569CD6"/>
                </a:solidFill>
                <a:effectLst/>
                <a:latin typeface="Consolas" panose="020B0609020204030204" pitchFamily="49" charset="0"/>
              </a:rPr>
              <a:t>int</a:t>
            </a:r>
            <a:r>
              <a:rPr lang="es-AR" sz="1200" b="0" dirty="0">
                <a:solidFill>
                  <a:srgbClr val="D4D4D4"/>
                </a:solidFill>
                <a:effectLst/>
                <a:latin typeface="Consolas" panose="020B0609020204030204" pitchFamily="49" charset="0"/>
              </a:rPr>
              <a:t> </a:t>
            </a:r>
            <a:r>
              <a:rPr lang="es-AR" sz="1200" b="0" dirty="0" err="1">
                <a:solidFill>
                  <a:srgbClr val="DCDCAA"/>
                </a:solidFill>
                <a:effectLst/>
                <a:latin typeface="Consolas" panose="020B0609020204030204" pitchFamily="49" charset="0"/>
              </a:rPr>
              <a:t>main</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a:t>
            </a:r>
          </a:p>
          <a:p>
            <a:r>
              <a:rPr lang="es-AR" sz="1200" b="0" dirty="0" err="1">
                <a:solidFill>
                  <a:srgbClr val="569CD6"/>
                </a:solidFill>
                <a:effectLst/>
                <a:latin typeface="Consolas" panose="020B0609020204030204" pitchFamily="49" charset="0"/>
              </a:rPr>
              <a:t>int</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N</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cout</a:t>
            </a:r>
            <a:r>
              <a:rPr lang="es-AR" sz="1200" b="0" dirty="0">
                <a:solidFill>
                  <a:srgbClr val="DCDCAA"/>
                </a:solidFill>
                <a:effectLst/>
                <a:latin typeface="Consolas" panose="020B0609020204030204" pitchFamily="49" charset="0"/>
              </a:rPr>
              <a:t>&lt;&lt;</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Enter</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the</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value</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of</a:t>
            </a:r>
            <a:r>
              <a:rPr lang="es-AR" sz="1200" b="0" dirty="0">
                <a:solidFill>
                  <a:srgbClr val="CE9178"/>
                </a:solidFill>
                <a:effectLst/>
                <a:latin typeface="Consolas" panose="020B0609020204030204" pitchFamily="49" charset="0"/>
              </a:rPr>
              <a:t> N: "</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cin</a:t>
            </a:r>
            <a:r>
              <a:rPr lang="es-AR" sz="1200" b="0" dirty="0">
                <a:solidFill>
                  <a:srgbClr val="DCDCAA"/>
                </a:solidFill>
                <a:effectLst/>
                <a:latin typeface="Consolas" panose="020B0609020204030204" pitchFamily="49" charset="0"/>
              </a:rPr>
              <a:t>&gt;&gt;</a:t>
            </a:r>
            <a:r>
              <a:rPr lang="es-AR" sz="1200" b="0" dirty="0">
                <a:solidFill>
                  <a:srgbClr val="9CDCFE"/>
                </a:solidFill>
                <a:effectLst/>
                <a:latin typeface="Consolas" panose="020B0609020204030204" pitchFamily="49" charset="0"/>
              </a:rPr>
              <a:t>N</a:t>
            </a:r>
            <a:r>
              <a:rPr lang="es-AR" sz="1200" b="0" dirty="0">
                <a:solidFill>
                  <a:srgbClr val="D4D4D4"/>
                </a:solidFill>
                <a:effectLst/>
                <a:latin typeface="Consolas" panose="020B0609020204030204" pitchFamily="49" charset="0"/>
              </a:rPr>
              <a:t>;</a:t>
            </a:r>
          </a:p>
          <a:p>
            <a:r>
              <a:rPr lang="es-AR" sz="1200" b="0" dirty="0" err="1">
                <a:solidFill>
                  <a:srgbClr val="C586C0"/>
                </a:solidFill>
                <a:effectLst/>
                <a:latin typeface="Consolas" panose="020B0609020204030204" pitchFamily="49" charset="0"/>
              </a:rPr>
              <a:t>for</a:t>
            </a:r>
            <a:r>
              <a:rPr lang="es-AR" sz="1200" b="0" dirty="0">
                <a:solidFill>
                  <a:srgbClr val="D4D4D4"/>
                </a:solidFill>
                <a:effectLst/>
                <a:latin typeface="Consolas" panose="020B0609020204030204" pitchFamily="49" charset="0"/>
              </a:rPr>
              <a:t>(</a:t>
            </a:r>
            <a:r>
              <a:rPr lang="es-AR" sz="1200" b="0" dirty="0" err="1">
                <a:solidFill>
                  <a:srgbClr val="569CD6"/>
                </a:solidFill>
                <a:effectLst/>
                <a:latin typeface="Consolas" panose="020B0609020204030204" pitchFamily="49" charset="0"/>
              </a:rPr>
              <a:t>int</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i</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0</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i</a:t>
            </a:r>
            <a:r>
              <a:rPr lang="es-AR" sz="1200" b="0" dirty="0">
                <a:solidFill>
                  <a:srgbClr val="D4D4D4"/>
                </a:solidFill>
                <a:effectLst/>
                <a:latin typeface="Consolas" panose="020B0609020204030204" pitchFamily="49" charset="0"/>
              </a:rPr>
              <a:t>&lt;</a:t>
            </a:r>
            <a:r>
              <a:rPr lang="es-AR" sz="1200" b="0" dirty="0" err="1">
                <a:solidFill>
                  <a:srgbClr val="9CDCFE"/>
                </a:solidFill>
                <a:effectLst/>
                <a:latin typeface="Consolas" panose="020B0609020204030204" pitchFamily="49" charset="0"/>
              </a:rPr>
              <a:t>N</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i</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cout</a:t>
            </a:r>
            <a:r>
              <a:rPr lang="es-AR" sz="1200" b="0" dirty="0">
                <a:solidFill>
                  <a:srgbClr val="DCDCAA"/>
                </a:solidFill>
                <a:effectLst/>
                <a:latin typeface="Consolas" panose="020B0609020204030204" pitchFamily="49" charset="0"/>
              </a:rPr>
              <a:t>&lt;&lt;</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Hello</a:t>
            </a:r>
            <a:r>
              <a:rPr lang="es-AR" sz="1200" b="0" dirty="0">
                <a:solidFill>
                  <a:srgbClr val="CE9178"/>
                </a:solidFill>
                <a:effectLst/>
                <a:latin typeface="Consolas" panose="020B0609020204030204" pitchFamily="49" charset="0"/>
              </a:rPr>
              <a:t>!</a:t>
            </a:r>
            <a:r>
              <a:rPr lang="es-AR" sz="1200" b="0" dirty="0">
                <a:solidFill>
                  <a:srgbClr val="D7BA7D"/>
                </a:solidFill>
                <a:effectLst/>
                <a:latin typeface="Consolas" panose="020B0609020204030204" pitchFamily="49" charset="0"/>
              </a:rPr>
              <a:t>\n</a:t>
            </a:r>
            <a:r>
              <a:rPr lang="es-AR" sz="1200" b="0" dirty="0">
                <a:solidFill>
                  <a:srgbClr val="CE9178"/>
                </a:solidFill>
                <a:effectLst/>
                <a:latin typeface="Consolas" panose="020B0609020204030204" pitchFamily="49" charset="0"/>
              </a:rPr>
              <a: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a:t>
            </a:r>
          </a:p>
          <a:p>
            <a:r>
              <a:rPr lang="es-AR" sz="1200" b="0" dirty="0" err="1">
                <a:solidFill>
                  <a:srgbClr val="C586C0"/>
                </a:solidFill>
                <a:effectLst/>
                <a:latin typeface="Consolas" panose="020B0609020204030204" pitchFamily="49" charset="0"/>
              </a:rPr>
              <a:t>return</a:t>
            </a:r>
            <a:r>
              <a:rPr lang="es-AR" sz="1200" b="0" dirty="0">
                <a:solidFill>
                  <a:srgbClr val="D4D4D4"/>
                </a:solidFill>
                <a:effectLst/>
                <a:latin typeface="Consolas" panose="020B0609020204030204" pitchFamily="49" charset="0"/>
              </a:rPr>
              <a:t> </a:t>
            </a:r>
            <a:r>
              <a:rPr lang="es-AR" sz="1200" b="0" dirty="0">
                <a:solidFill>
                  <a:srgbClr val="B5CEA8"/>
                </a:solidFill>
                <a:effectLst/>
                <a:latin typeface="Consolas" panose="020B0609020204030204" pitchFamily="49" charset="0"/>
              </a:rPr>
              <a:t>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a:t>
            </a:r>
          </a:p>
          <a:p>
            <a:br>
              <a:rPr lang="es-AR" sz="1200" b="0" dirty="0">
                <a:solidFill>
                  <a:srgbClr val="D4D4D4"/>
                </a:solidFill>
                <a:effectLst/>
                <a:latin typeface="Consolas" panose="020B0609020204030204" pitchFamily="49" charset="0"/>
              </a:rPr>
            </a:br>
            <a:r>
              <a:rPr lang="es-AR" sz="1200" b="0" dirty="0">
                <a:solidFill>
                  <a:srgbClr val="DCDCAA"/>
                </a:solidFill>
                <a:effectLst/>
                <a:latin typeface="Consolas" panose="020B0609020204030204" pitchFamily="49" charset="0"/>
              </a:rPr>
              <a:t>OUTPUT</a:t>
            </a:r>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For</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input</a:t>
            </a:r>
            <a:r>
              <a:rPr lang="es-AR" sz="1200" b="0" dirty="0">
                <a:solidFill>
                  <a:srgbClr val="D4D4D4"/>
                </a:solidFill>
                <a:effectLst/>
                <a:latin typeface="Consolas" panose="020B0609020204030204" pitchFamily="49" charset="0"/>
              </a:rPr>
              <a:t> N=</a:t>
            </a:r>
            <a:r>
              <a:rPr lang="es-AR" sz="1200" b="0" dirty="0">
                <a:solidFill>
                  <a:srgbClr val="B5CEA8"/>
                </a:solidFill>
                <a:effectLst/>
                <a:latin typeface="Consolas" panose="020B0609020204030204" pitchFamily="49" charset="0"/>
              </a:rPr>
              <a:t>5</a:t>
            </a:r>
            <a:r>
              <a:rPr lang="es-AR" sz="1200" b="0" dirty="0">
                <a:solidFill>
                  <a:srgbClr val="D4D4D4"/>
                </a:solidFill>
                <a:effectLst/>
                <a:latin typeface="Consolas" panose="020B0609020204030204" pitchFamily="49" charset="0"/>
              </a:rPr>
              <a:t>)</a:t>
            </a:r>
          </a:p>
          <a:p>
            <a:r>
              <a:rPr lang="es-AR" sz="1200" b="0" dirty="0" err="1">
                <a:solidFill>
                  <a:srgbClr val="D4D4D4"/>
                </a:solidFill>
                <a:effectLst/>
                <a:latin typeface="Consolas" panose="020B0609020204030204" pitchFamily="49" charset="0"/>
              </a:rPr>
              <a:t>Hello</a:t>
            </a:r>
            <a:r>
              <a:rPr lang="es-AR" sz="1200" b="0" dirty="0">
                <a:solidFill>
                  <a:srgbClr val="D4D4D4"/>
                </a:solidFill>
                <a:effectLst/>
                <a:latin typeface="Consolas" panose="020B0609020204030204" pitchFamily="49" charset="0"/>
              </a:rPr>
              <a:t>!</a:t>
            </a:r>
          </a:p>
          <a:p>
            <a:r>
              <a:rPr lang="es-AR" sz="1200" b="0" dirty="0" err="1">
                <a:solidFill>
                  <a:srgbClr val="D4D4D4"/>
                </a:solidFill>
                <a:effectLst/>
                <a:latin typeface="Consolas" panose="020B0609020204030204" pitchFamily="49" charset="0"/>
              </a:rPr>
              <a:t>Hello</a:t>
            </a:r>
            <a:r>
              <a:rPr lang="es-AR" sz="1200" b="0" dirty="0">
                <a:solidFill>
                  <a:srgbClr val="D4D4D4"/>
                </a:solidFill>
                <a:effectLst/>
                <a:latin typeface="Consolas" panose="020B0609020204030204" pitchFamily="49" charset="0"/>
              </a:rPr>
              <a:t>!</a:t>
            </a:r>
          </a:p>
          <a:p>
            <a:r>
              <a:rPr lang="es-AR" sz="1200" b="0" dirty="0" err="1">
                <a:solidFill>
                  <a:srgbClr val="D4D4D4"/>
                </a:solidFill>
                <a:effectLst/>
                <a:latin typeface="Consolas" panose="020B0609020204030204" pitchFamily="49" charset="0"/>
              </a:rPr>
              <a:t>Hello</a:t>
            </a:r>
            <a:r>
              <a:rPr lang="es-AR" sz="1200" b="0" dirty="0">
                <a:solidFill>
                  <a:srgbClr val="D4D4D4"/>
                </a:solidFill>
                <a:effectLst/>
                <a:latin typeface="Consolas" panose="020B0609020204030204" pitchFamily="49" charset="0"/>
              </a:rPr>
              <a:t>!</a:t>
            </a:r>
          </a:p>
          <a:p>
            <a:r>
              <a:rPr lang="es-AR" sz="1200" b="0" dirty="0" err="1">
                <a:solidFill>
                  <a:srgbClr val="D4D4D4"/>
                </a:solidFill>
                <a:effectLst/>
                <a:latin typeface="Consolas" panose="020B0609020204030204" pitchFamily="49" charset="0"/>
              </a:rPr>
              <a:t>Hello</a:t>
            </a:r>
            <a:r>
              <a:rPr lang="es-AR" sz="1200" b="0" dirty="0">
                <a:solidFill>
                  <a:srgbClr val="D4D4D4"/>
                </a:solidFill>
                <a:effectLst/>
                <a:latin typeface="Consolas" panose="020B0609020204030204" pitchFamily="49" charset="0"/>
              </a:rPr>
              <a:t>!</a:t>
            </a:r>
          </a:p>
          <a:p>
            <a:r>
              <a:rPr lang="es-AR" sz="1200" b="0" dirty="0" err="1">
                <a:solidFill>
                  <a:srgbClr val="D4D4D4"/>
                </a:solidFill>
                <a:effectLst/>
                <a:latin typeface="Consolas" panose="020B0609020204030204" pitchFamily="49" charset="0"/>
              </a:rPr>
              <a:t>Hello</a:t>
            </a:r>
            <a:r>
              <a:rPr lang="es-AR" sz="1200" b="0" dirty="0">
                <a:solidFill>
                  <a:srgbClr val="D4D4D4"/>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D488178A-4B9F-481D-812C-1C62509B55C7}"/>
              </a:ext>
            </a:extLst>
          </p:cNvPr>
          <p:cNvSpPr txBox="1"/>
          <p:nvPr/>
        </p:nvSpPr>
        <p:spPr>
          <a:xfrm>
            <a:off x="526641" y="1043520"/>
            <a:ext cx="6332589" cy="5016758"/>
          </a:xfrm>
          <a:prstGeom prst="rect">
            <a:avLst/>
          </a:prstGeom>
          <a:noFill/>
        </p:spPr>
        <p:txBody>
          <a:bodyPr wrap="square">
            <a:spAutoFit/>
          </a:bodyPr>
          <a:lstStyle/>
          <a:p>
            <a:pPr algn="l" fontAlgn="base"/>
            <a:r>
              <a:rPr lang="es-AR" sz="1600" b="0" i="0" dirty="0">
                <a:solidFill>
                  <a:schemeClr val="bg1"/>
                </a:solidFill>
                <a:effectLst/>
              </a:rPr>
              <a:t>En los dos códigos anteriores:</a:t>
            </a:r>
          </a:p>
          <a:p>
            <a:pPr algn="l" fontAlgn="base">
              <a:buFont typeface="Arial" panose="020B0604020202020204" pitchFamily="34" charset="0"/>
              <a:buChar char="•"/>
            </a:pPr>
            <a:r>
              <a:rPr lang="es-MX" sz="1600" b="0" i="0" dirty="0">
                <a:solidFill>
                  <a:schemeClr val="accent1">
                    <a:lumMod val="60000"/>
                    <a:lumOff val="40000"/>
                  </a:schemeClr>
                </a:solidFill>
                <a:effectLst/>
              </a:rPr>
              <a:t>El código 1 </a:t>
            </a:r>
            <a:r>
              <a:rPr lang="es-MX" sz="1600" b="0" i="0" dirty="0">
                <a:solidFill>
                  <a:schemeClr val="bg1"/>
                </a:solidFill>
                <a:effectLst/>
              </a:rPr>
              <a:t>imprime </a:t>
            </a:r>
            <a:r>
              <a:rPr lang="es-MX" sz="1600" b="0" i="0" dirty="0" err="1">
                <a:solidFill>
                  <a:schemeClr val="bg1"/>
                </a:solidFill>
                <a:effectLst/>
              </a:rPr>
              <a:t>Hello</a:t>
            </a:r>
            <a:r>
              <a:rPr lang="es-MX" sz="1600" b="0" i="0" dirty="0">
                <a:solidFill>
                  <a:schemeClr val="bg1"/>
                </a:solidFill>
                <a:effectLst/>
              </a:rPr>
              <a:t>! una vez y detiene la ejecución.</a:t>
            </a:r>
          </a:p>
          <a:p>
            <a:pPr algn="l" fontAlgn="base">
              <a:buFont typeface="Arial" panose="020B0604020202020204" pitchFamily="34" charset="0"/>
              <a:buChar char="•"/>
            </a:pPr>
            <a:r>
              <a:rPr lang="es-MX" sz="1600" b="0" i="0" dirty="0">
                <a:solidFill>
                  <a:schemeClr val="bg1"/>
                </a:solidFill>
                <a:effectLst/>
              </a:rPr>
              <a:t>Por el contrario, </a:t>
            </a:r>
            <a:r>
              <a:rPr lang="es-MX" sz="1600" b="0" i="0" dirty="0">
                <a:solidFill>
                  <a:schemeClr val="accent1">
                    <a:lumMod val="60000"/>
                    <a:lumOff val="40000"/>
                  </a:schemeClr>
                </a:solidFill>
                <a:effectLst/>
              </a:rPr>
              <a:t>el código 2 </a:t>
            </a:r>
            <a:r>
              <a:rPr lang="es-MX" sz="1600" b="0" i="0" dirty="0">
                <a:solidFill>
                  <a:schemeClr val="bg1"/>
                </a:solidFill>
                <a:effectLst/>
              </a:rPr>
              <a:t>está imprimiendo </a:t>
            </a:r>
            <a:r>
              <a:rPr lang="es-MX" sz="1600" b="0" i="0" dirty="0" err="1">
                <a:solidFill>
                  <a:schemeClr val="bg1"/>
                </a:solidFill>
                <a:effectLst/>
              </a:rPr>
              <a:t>Hello</a:t>
            </a:r>
            <a:r>
              <a:rPr lang="es-MX" sz="1600" b="0" i="0" dirty="0">
                <a:solidFill>
                  <a:schemeClr val="bg1"/>
                </a:solidFill>
                <a:effectLst/>
              </a:rPr>
              <a:t>! 5 veces, o puede decir N veces, donde </a:t>
            </a:r>
            <a:r>
              <a:rPr lang="es-MX" sz="1600" b="0" i="0" dirty="0">
                <a:solidFill>
                  <a:schemeClr val="accent1">
                    <a:lumMod val="60000"/>
                    <a:lumOff val="40000"/>
                  </a:schemeClr>
                </a:solidFill>
                <a:effectLst/>
              </a:rPr>
              <a:t>N</a:t>
            </a:r>
            <a:r>
              <a:rPr lang="es-MX" sz="1600" b="0" i="0" dirty="0">
                <a:solidFill>
                  <a:schemeClr val="bg1"/>
                </a:solidFill>
                <a:effectLst/>
              </a:rPr>
              <a:t> es el número ingresado por el usuario y luego detiene la ejecución.</a:t>
            </a:r>
          </a:p>
          <a:p>
            <a:pPr algn="l" fontAlgn="base">
              <a:buFont typeface="Arial" panose="020B0604020202020204" pitchFamily="34" charset="0"/>
              <a:buChar char="•"/>
            </a:pPr>
            <a:r>
              <a:rPr lang="es-MX" sz="1600" b="0" i="0" dirty="0">
                <a:solidFill>
                  <a:schemeClr val="bg1"/>
                </a:solidFill>
                <a:effectLst/>
              </a:rPr>
              <a:t>Cuando los ejecute con un compilador de C ++, verá la oración "</a:t>
            </a:r>
            <a:r>
              <a:rPr lang="es-MX" sz="1600" b="0" i="1" dirty="0">
                <a:solidFill>
                  <a:schemeClr val="bg1"/>
                </a:solidFill>
                <a:effectLst/>
              </a:rPr>
              <a:t>El código se ejecuta en 0.2 segundos ".</a:t>
            </a:r>
            <a:r>
              <a:rPr lang="es-MX" sz="1600" b="0" i="0" dirty="0">
                <a:solidFill>
                  <a:schemeClr val="bg1"/>
                </a:solidFill>
                <a:effectLst/>
              </a:rPr>
              <a:t> Muchos de nosotros pensamos que esto es una complejidad de tiempo, pero este no es el caso.</a:t>
            </a:r>
          </a:p>
          <a:p>
            <a:pPr algn="l" fontAlgn="base"/>
            <a:r>
              <a:rPr lang="es-MX" sz="1600" b="0" i="0" dirty="0">
                <a:solidFill>
                  <a:schemeClr val="bg1"/>
                </a:solidFill>
                <a:effectLst/>
              </a:rPr>
              <a:t>En cambio, podemos inferir del ejemplo anterior que el tiempo requerido para completar el programa es igual a la suma del número de veces que se ejecuta cada instrucción.</a:t>
            </a:r>
          </a:p>
          <a:p>
            <a:pPr algn="l" fontAlgn="base"/>
            <a:r>
              <a:rPr lang="es-MX" sz="1600" b="0" i="0" dirty="0">
                <a:solidFill>
                  <a:schemeClr val="bg1"/>
                </a:solidFill>
                <a:effectLst/>
              </a:rPr>
              <a:t>Más precisamente, </a:t>
            </a:r>
            <a:r>
              <a:rPr lang="es-MX" sz="1600" b="1" i="1" dirty="0">
                <a:solidFill>
                  <a:schemeClr val="accent1">
                    <a:lumMod val="60000"/>
                    <a:lumOff val="40000"/>
                  </a:schemeClr>
                </a:solidFill>
                <a:effectLst/>
              </a:rPr>
              <a:t>la complejidad del tiempo se refiere a la cantidad de tiempo requerido por el algoritmo o programa para ejecutarse hasta su finalización.</a:t>
            </a:r>
          </a:p>
          <a:p>
            <a:pPr algn="l" fontAlgn="base"/>
            <a:endParaRPr lang="es-MX" sz="1600" b="1" i="1" dirty="0">
              <a:solidFill>
                <a:schemeClr val="accent1">
                  <a:lumMod val="60000"/>
                  <a:lumOff val="40000"/>
                </a:schemeClr>
              </a:solidFill>
              <a:effectLst/>
            </a:endParaRPr>
          </a:p>
          <a:p>
            <a:pPr algn="l" fontAlgn="base"/>
            <a:r>
              <a:rPr lang="es-MX" sz="1600" b="0" i="0" dirty="0">
                <a:solidFill>
                  <a:schemeClr val="bg1"/>
                </a:solidFill>
                <a:effectLst/>
              </a:rPr>
              <a:t>La complejidad del tiempo debe representarse matemáticamente, utilizando notaciones asintóticas como </a:t>
            </a:r>
            <a:r>
              <a:rPr lang="es-MX" sz="1600" b="0" i="0" dirty="0">
                <a:solidFill>
                  <a:schemeClr val="accent1">
                    <a:lumMod val="60000"/>
                    <a:lumOff val="40000"/>
                  </a:schemeClr>
                </a:solidFill>
                <a:effectLst/>
              </a:rPr>
              <a:t>Big O, Big Θ y Big Ω</a:t>
            </a:r>
            <a:r>
              <a:rPr lang="es-MX" sz="1600" b="0" i="0" dirty="0">
                <a:solidFill>
                  <a:schemeClr val="bg1"/>
                </a:solidFill>
                <a:effectLst/>
              </a:rPr>
              <a:t>.</a:t>
            </a:r>
          </a:p>
          <a:p>
            <a:pPr algn="l" fontAlgn="base"/>
            <a:endParaRPr lang="es-AR" sz="1600" b="0" i="0" dirty="0">
              <a:solidFill>
                <a:schemeClr val="bg1"/>
              </a:solidFill>
              <a:effectLst/>
            </a:endParaRPr>
          </a:p>
          <a:p>
            <a:br>
              <a:rPr lang="es-AR" sz="1600" dirty="0">
                <a:solidFill>
                  <a:schemeClr val="bg1"/>
                </a:solidFill>
              </a:rPr>
            </a:br>
            <a:endParaRPr lang="es-AR" sz="1600" dirty="0">
              <a:solidFill>
                <a:schemeClr val="bg1"/>
              </a:solidFill>
            </a:endParaRPr>
          </a:p>
        </p:txBody>
      </p:sp>
      <p:sp>
        <p:nvSpPr>
          <p:cNvPr id="2" name="Flecha derecha 1"/>
          <p:cNvSpPr/>
          <p:nvPr/>
        </p:nvSpPr>
        <p:spPr>
          <a:xfrm flipH="1">
            <a:off x="9849465" y="827891"/>
            <a:ext cx="1442884" cy="783988"/>
          </a:xfrm>
          <a:prstGeom prst="rightArrow">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err="1">
                <a:solidFill>
                  <a:schemeClr val="accent1">
                    <a:lumMod val="60000"/>
                    <a:lumOff val="40000"/>
                  </a:schemeClr>
                </a:solidFill>
              </a:rPr>
              <a:t>Code</a:t>
            </a:r>
            <a:r>
              <a:rPr lang="es-AR" dirty="0">
                <a:solidFill>
                  <a:schemeClr val="accent1">
                    <a:lumMod val="60000"/>
                    <a:lumOff val="40000"/>
                  </a:schemeClr>
                </a:solidFill>
              </a:rPr>
              <a:t> 1</a:t>
            </a:r>
          </a:p>
        </p:txBody>
      </p:sp>
      <p:sp>
        <p:nvSpPr>
          <p:cNvPr id="8" name="Flecha derecha 7"/>
          <p:cNvSpPr/>
          <p:nvPr/>
        </p:nvSpPr>
        <p:spPr>
          <a:xfrm>
            <a:off x="7245761" y="4491879"/>
            <a:ext cx="1551038" cy="783988"/>
          </a:xfrm>
          <a:prstGeom prst="rightArrow">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err="1">
                <a:solidFill>
                  <a:schemeClr val="accent1">
                    <a:lumMod val="60000"/>
                    <a:lumOff val="40000"/>
                  </a:schemeClr>
                </a:solidFill>
              </a:rPr>
              <a:t>Code</a:t>
            </a:r>
            <a:r>
              <a:rPr lang="es-AR" dirty="0">
                <a:solidFill>
                  <a:schemeClr val="accent1">
                    <a:lumMod val="60000"/>
                    <a:lumOff val="40000"/>
                  </a:schemeClr>
                </a:solidFill>
              </a:rPr>
              <a:t> 2</a:t>
            </a:r>
          </a:p>
        </p:txBody>
      </p:sp>
    </p:spTree>
    <p:extLst>
      <p:ext uri="{BB962C8B-B14F-4D97-AF65-F5344CB8AC3E}">
        <p14:creationId xmlns:p14="http://schemas.microsoft.com/office/powerpoint/2010/main" val="33780793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19AD21D-1382-45D6-9AA0-545D662DB250}"/>
              </a:ext>
            </a:extLst>
          </p:cNvPr>
          <p:cNvSpPr txBox="1"/>
          <p:nvPr/>
        </p:nvSpPr>
        <p:spPr>
          <a:xfrm>
            <a:off x="304800" y="410817"/>
            <a:ext cx="10707757" cy="978729"/>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MX" dirty="0"/>
              <a:t>¿Cómo Calcular y encontrar la complejidad del tiempo?</a:t>
            </a:r>
          </a:p>
        </p:txBody>
      </p:sp>
      <p:sp>
        <p:nvSpPr>
          <p:cNvPr id="7" name="CuadroTexto 6">
            <a:extLst>
              <a:ext uri="{FF2B5EF4-FFF2-40B4-BE49-F238E27FC236}">
                <a16:creationId xmlns:a16="http://schemas.microsoft.com/office/drawing/2014/main" id="{9B49FD3D-E5B9-4CD0-872F-BFAD3777F631}"/>
              </a:ext>
            </a:extLst>
          </p:cNvPr>
          <p:cNvSpPr txBox="1"/>
          <p:nvPr/>
        </p:nvSpPr>
        <p:spPr>
          <a:xfrm>
            <a:off x="304800" y="1531679"/>
            <a:ext cx="11647539" cy="3416320"/>
          </a:xfrm>
          <a:prstGeom prst="rect">
            <a:avLst/>
          </a:prstGeom>
          <a:noFill/>
        </p:spPr>
        <p:txBody>
          <a:bodyPr wrap="square">
            <a:spAutoFit/>
          </a:bodyPr>
          <a:lstStyle/>
          <a:p>
            <a:pPr algn="l" fontAlgn="base"/>
            <a:r>
              <a:rPr lang="es-MX" b="0" i="0" dirty="0">
                <a:solidFill>
                  <a:schemeClr val="bg1"/>
                </a:solidFill>
                <a:effectLst/>
              </a:rPr>
              <a:t>Los pasos involucrados en encontrar la complejidad de tiempo de un algoritmo son:</a:t>
            </a:r>
            <a:br>
              <a:rPr lang="es-MX" b="0" i="0" dirty="0">
                <a:solidFill>
                  <a:schemeClr val="bg1"/>
                </a:solidFill>
                <a:effectLst/>
              </a:rPr>
            </a:br>
            <a:endParaRPr lang="es-MX" b="0" i="0" dirty="0">
              <a:solidFill>
                <a:schemeClr val="bg1"/>
              </a:solidFill>
              <a:effectLst/>
            </a:endParaRPr>
          </a:p>
          <a:p>
            <a:pPr marL="342900" indent="-342900" algn="l" fontAlgn="base">
              <a:buFont typeface="+mj-lt"/>
              <a:buAutoNum type="arabicPeriod"/>
            </a:pPr>
            <a:r>
              <a:rPr lang="es-MX" b="0" i="0" dirty="0">
                <a:solidFill>
                  <a:schemeClr val="accent1">
                    <a:lumMod val="60000"/>
                    <a:lumOff val="40000"/>
                  </a:schemeClr>
                </a:solidFill>
                <a:effectLst/>
              </a:rPr>
              <a:t>Encuentre el número de sentencias con complejidad de tiempo constante (O(1)).</a:t>
            </a:r>
          </a:p>
          <a:p>
            <a:pPr marL="342900" indent="-342900" algn="l" fontAlgn="base">
              <a:buFont typeface="+mj-lt"/>
              <a:buAutoNum type="arabicPeriod"/>
            </a:pPr>
            <a:r>
              <a:rPr lang="es-MX" b="0" i="0" dirty="0">
                <a:solidFill>
                  <a:schemeClr val="accent1">
                    <a:lumMod val="60000"/>
                    <a:lumOff val="40000"/>
                  </a:schemeClr>
                </a:solidFill>
                <a:effectLst/>
              </a:rPr>
              <a:t>Encuentre el número de instrucciones con órdenes de complejidad más altos como O(N), O(N</a:t>
            </a:r>
            <a:r>
              <a:rPr lang="es-MX" b="0" i="0" baseline="30000" dirty="0">
                <a:solidFill>
                  <a:schemeClr val="accent1">
                    <a:lumMod val="60000"/>
                    <a:lumOff val="40000"/>
                  </a:schemeClr>
                </a:solidFill>
                <a:effectLst/>
              </a:rPr>
              <a:t>2</a:t>
            </a:r>
            <a:r>
              <a:rPr lang="es-MX" b="0" i="0" dirty="0">
                <a:solidFill>
                  <a:schemeClr val="accent1">
                    <a:lumMod val="60000"/>
                    <a:lumOff val="40000"/>
                  </a:schemeClr>
                </a:solidFill>
                <a:effectLst/>
              </a:rPr>
              <a:t>), O(log N), etc. </a:t>
            </a:r>
          </a:p>
          <a:p>
            <a:pPr marL="342900" indent="-342900" algn="l" fontAlgn="base">
              <a:buFont typeface="+mj-lt"/>
              <a:buAutoNum type="arabicPeriod"/>
            </a:pPr>
            <a:r>
              <a:rPr lang="es-MX" b="0" i="0" dirty="0">
                <a:solidFill>
                  <a:schemeClr val="accent1">
                    <a:lumMod val="60000"/>
                    <a:lumOff val="40000"/>
                  </a:schemeClr>
                </a:solidFill>
                <a:effectLst/>
              </a:rPr>
              <a:t>Exprese la complejidad del tiempo total como una suma de la constante.</a:t>
            </a:r>
          </a:p>
          <a:p>
            <a:pPr marL="342900" indent="-342900" algn="l" fontAlgn="base">
              <a:buFont typeface="+mj-lt"/>
              <a:buAutoNum type="arabicPeriod"/>
            </a:pPr>
            <a:r>
              <a:rPr lang="es-MX" b="0" i="0" dirty="0">
                <a:solidFill>
                  <a:schemeClr val="accent1">
                    <a:lumMod val="60000"/>
                    <a:lumOff val="40000"/>
                  </a:schemeClr>
                </a:solidFill>
                <a:effectLst/>
              </a:rPr>
              <a:t>Elimine los términos no dominantes: cualquier cosa que represente como O(N)</a:t>
            </a:r>
            <a:r>
              <a:rPr lang="es-MX" b="0" i="0" baseline="30000" dirty="0">
                <a:solidFill>
                  <a:schemeClr val="accent1">
                    <a:lumMod val="60000"/>
                    <a:lumOff val="40000"/>
                  </a:schemeClr>
                </a:solidFill>
                <a:effectLst/>
              </a:rPr>
              <a:t>2</a:t>
            </a:r>
            <a:r>
              <a:rPr lang="es-MX" b="0" i="0" dirty="0">
                <a:solidFill>
                  <a:schemeClr val="accent1">
                    <a:lumMod val="60000"/>
                    <a:lumOff val="40000"/>
                  </a:schemeClr>
                </a:solidFill>
                <a:effectLst/>
              </a:rPr>
              <a:t>+N) se puede escribir como O(N</a:t>
            </a:r>
            <a:r>
              <a:rPr lang="es-MX" b="0" i="0" baseline="30000" dirty="0">
                <a:solidFill>
                  <a:schemeClr val="accent1">
                    <a:lumMod val="60000"/>
                    <a:lumOff val="40000"/>
                  </a:schemeClr>
                </a:solidFill>
                <a:effectLst/>
              </a:rPr>
              <a:t>2</a:t>
            </a:r>
            <a:r>
              <a:rPr lang="es-MX" b="0" i="0" dirty="0">
                <a:solidFill>
                  <a:schemeClr val="accent1">
                    <a:lumMod val="60000"/>
                    <a:lumOff val="40000"/>
                  </a:schemeClr>
                </a:solidFill>
                <a:effectLst/>
              </a:rPr>
              <a:t>) para obtener una complejidad de tiempo de orden superior.</a:t>
            </a:r>
          </a:p>
          <a:p>
            <a:pPr marL="342900" indent="-342900" algn="l" fontAlgn="base">
              <a:buFont typeface="+mj-lt"/>
              <a:buAutoNum type="arabicPeriod"/>
            </a:pPr>
            <a:r>
              <a:rPr lang="es-MX" b="0" i="0" dirty="0">
                <a:solidFill>
                  <a:schemeClr val="accent1">
                    <a:lumMod val="60000"/>
                    <a:lumOff val="40000"/>
                  </a:schemeClr>
                </a:solidFill>
                <a:effectLst/>
              </a:rPr>
              <a:t>Ignorar constantes; si lo hay, no afecta a la complejidad general del tiempo.</a:t>
            </a:r>
            <a:br>
              <a:rPr lang="es-MX" b="0" i="0" dirty="0">
                <a:solidFill>
                  <a:schemeClr val="bg1"/>
                </a:solidFill>
                <a:effectLst/>
              </a:rPr>
            </a:br>
            <a:endParaRPr lang="es-MX" b="0" i="0" dirty="0">
              <a:solidFill>
                <a:schemeClr val="bg1"/>
              </a:solidFill>
              <a:effectLst/>
            </a:endParaRPr>
          </a:p>
          <a:p>
            <a:pPr algn="l" fontAlgn="base"/>
            <a:r>
              <a:rPr lang="es-MX" b="0" i="0" dirty="0">
                <a:solidFill>
                  <a:schemeClr val="bg1"/>
                </a:solidFill>
                <a:effectLst/>
              </a:rPr>
              <a:t>Por ejemplo, cualquier cosa que puedas pensar que es O(3n) es O(n).</a:t>
            </a:r>
          </a:p>
          <a:p>
            <a:pPr algn="l" fontAlgn="base"/>
            <a:r>
              <a:rPr lang="es-MX" b="0" i="0" dirty="0">
                <a:solidFill>
                  <a:schemeClr val="bg1"/>
                </a:solidFill>
                <a:effectLst/>
              </a:rPr>
              <a:t>Ahora que sabemos cómo encontrar la complejidad de tiempo del algoritmo, veamos algunos ejemplos de complejidad de tiempo para comprender mejor la evaluación de complejidad de tiempo.</a:t>
            </a:r>
          </a:p>
        </p:txBody>
      </p:sp>
    </p:spTree>
    <p:extLst>
      <p:ext uri="{BB962C8B-B14F-4D97-AF65-F5344CB8AC3E}">
        <p14:creationId xmlns:p14="http://schemas.microsoft.com/office/powerpoint/2010/main" val="3994769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15EB200-B3A5-4B7F-A340-B7FABFB65DD1}"/>
              </a:ext>
            </a:extLst>
          </p:cNvPr>
          <p:cNvSpPr txBox="1"/>
          <p:nvPr/>
        </p:nvSpPr>
        <p:spPr>
          <a:xfrm>
            <a:off x="208185" y="169084"/>
            <a:ext cx="8972550" cy="978729"/>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MX" dirty="0"/>
              <a:t>Complejidad O(1)</a:t>
            </a:r>
            <a:br>
              <a:rPr lang="es-MX" dirty="0"/>
            </a:br>
            <a:r>
              <a:rPr lang="es-MX" dirty="0"/>
              <a:t>Ejemplos de cálculo de complejidad de tiempo</a:t>
            </a:r>
          </a:p>
        </p:txBody>
      </p:sp>
      <p:sp>
        <p:nvSpPr>
          <p:cNvPr id="7" name="CuadroTexto 6">
            <a:extLst>
              <a:ext uri="{FF2B5EF4-FFF2-40B4-BE49-F238E27FC236}">
                <a16:creationId xmlns:a16="http://schemas.microsoft.com/office/drawing/2014/main" id="{4E32B86B-1EF3-4FAE-BA3A-93AC1B2444A8}"/>
              </a:ext>
            </a:extLst>
          </p:cNvPr>
          <p:cNvSpPr txBox="1"/>
          <p:nvPr/>
        </p:nvSpPr>
        <p:spPr>
          <a:xfrm>
            <a:off x="7910667" y="1493487"/>
            <a:ext cx="3962400" cy="3847207"/>
          </a:xfrm>
          <a:prstGeom prst="rect">
            <a:avLst/>
          </a:prstGeom>
          <a:noFill/>
        </p:spPr>
        <p:txBody>
          <a:bodyPr wrap="square">
            <a:spAutoFit/>
          </a:bodyPr>
          <a:lstStyle/>
          <a:p>
            <a:r>
              <a:rPr lang="en-US" sz="1600" b="0" dirty="0">
                <a:solidFill>
                  <a:srgbClr val="C586C0"/>
                </a:solidFill>
                <a:effectLst/>
                <a:latin typeface="Consolas" panose="020B0609020204030204" pitchFamily="49" charset="0"/>
              </a:rPr>
              <a:t>#include</a:t>
            </a:r>
            <a:r>
              <a:rPr lang="en-US" sz="1600" b="0" dirty="0">
                <a:solidFill>
                  <a:srgbClr val="569CD6"/>
                </a:solidFill>
                <a:effectLst/>
                <a:latin typeface="Consolas" panose="020B0609020204030204" pitchFamily="49" charset="0"/>
              </a:rPr>
              <a:t> </a:t>
            </a:r>
            <a:r>
              <a:rPr lang="en-US" sz="1600" b="0" dirty="0">
                <a:solidFill>
                  <a:srgbClr val="CE9178"/>
                </a:solidFill>
                <a:effectLst/>
                <a:latin typeface="Consolas" panose="020B0609020204030204" pitchFamily="49" charset="0"/>
              </a:rPr>
              <a:t>&lt;iostream&gt;</a:t>
            </a:r>
            <a:endParaRPr lang="en-US" sz="1600" b="0" dirty="0">
              <a:solidFill>
                <a:srgbClr val="D4D4D4"/>
              </a:solidFill>
              <a:effectLst/>
              <a:latin typeface="Consolas" panose="020B0609020204030204" pitchFamily="49" charset="0"/>
            </a:endParaRPr>
          </a:p>
          <a:p>
            <a:r>
              <a:rPr lang="en-US" sz="1600" b="0" dirty="0">
                <a:solidFill>
                  <a:srgbClr val="C586C0"/>
                </a:solidFill>
                <a:effectLst/>
                <a:latin typeface="Consolas" panose="020B0609020204030204" pitchFamily="49" charset="0"/>
              </a:rPr>
              <a:t>using</a:t>
            </a:r>
            <a:r>
              <a:rPr lang="en-US" sz="1600" b="0" dirty="0">
                <a:solidFill>
                  <a:srgbClr val="D4D4D4"/>
                </a:solidFill>
                <a:effectLst/>
                <a:latin typeface="Consolas" panose="020B0609020204030204" pitchFamily="49" charset="0"/>
              </a:rPr>
              <a:t> </a:t>
            </a:r>
            <a:r>
              <a:rPr lang="en-US" sz="1600" b="0" dirty="0">
                <a:solidFill>
                  <a:srgbClr val="569CD6"/>
                </a:solidFill>
                <a:effectLst/>
                <a:latin typeface="Consolas" panose="020B0609020204030204" pitchFamily="49" charset="0"/>
              </a:rPr>
              <a:t>namespace</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std</a:t>
            </a:r>
            <a:r>
              <a:rPr lang="en-US" sz="1600" b="0" dirty="0">
                <a:solidFill>
                  <a:srgbClr val="D4D4D4"/>
                </a:solidFill>
                <a:effectLst/>
                <a:latin typeface="Consolas" panose="020B0609020204030204" pitchFamily="49" charset="0"/>
              </a:rPr>
              <a:t>;</a:t>
            </a:r>
          </a:p>
          <a:p>
            <a:br>
              <a:rPr lang="en-US" sz="1600" b="0" dirty="0">
                <a:solidFill>
                  <a:srgbClr val="D4D4D4"/>
                </a:solidFill>
                <a:effectLst/>
                <a:latin typeface="Consolas" panose="020B0609020204030204" pitchFamily="49" charset="0"/>
              </a:rPr>
            </a:br>
            <a:r>
              <a:rPr lang="en-US" sz="1600" b="0" dirty="0">
                <a:solidFill>
                  <a:srgbClr val="C586C0"/>
                </a:solidFill>
                <a:effectLst/>
                <a:latin typeface="Consolas" panose="020B0609020204030204" pitchFamily="49" charset="0"/>
              </a:rPr>
              <a:t>#include</a:t>
            </a:r>
            <a:r>
              <a:rPr lang="en-US" sz="1600" b="0" dirty="0">
                <a:solidFill>
                  <a:srgbClr val="569CD6"/>
                </a:solidFill>
                <a:effectLst/>
                <a:latin typeface="Consolas" panose="020B0609020204030204" pitchFamily="49" charset="0"/>
              </a:rPr>
              <a:t> </a:t>
            </a:r>
            <a:r>
              <a:rPr lang="en-US" sz="1600" b="0" dirty="0">
                <a:solidFill>
                  <a:srgbClr val="CE9178"/>
                </a:solidFill>
                <a:effectLst/>
                <a:latin typeface="Consolas" panose="020B0609020204030204" pitchFamily="49" charset="0"/>
              </a:rPr>
              <a:t>&lt;iostream&gt;</a:t>
            </a:r>
            <a:endParaRPr lang="en-US" sz="1600" b="0" dirty="0">
              <a:solidFill>
                <a:srgbClr val="D4D4D4"/>
              </a:solidFill>
              <a:effectLst/>
              <a:latin typeface="Consolas" panose="020B0609020204030204" pitchFamily="49" charset="0"/>
            </a:endParaRPr>
          </a:p>
          <a:p>
            <a:r>
              <a:rPr lang="en-US" sz="1600" b="0" dirty="0">
                <a:solidFill>
                  <a:srgbClr val="C586C0"/>
                </a:solidFill>
                <a:effectLst/>
                <a:latin typeface="Consolas" panose="020B0609020204030204" pitchFamily="49" charset="0"/>
              </a:rPr>
              <a:t>using</a:t>
            </a:r>
            <a:r>
              <a:rPr lang="en-US" sz="1600" b="0" dirty="0">
                <a:solidFill>
                  <a:srgbClr val="D4D4D4"/>
                </a:solidFill>
                <a:effectLst/>
                <a:latin typeface="Consolas" panose="020B0609020204030204" pitchFamily="49" charset="0"/>
              </a:rPr>
              <a:t> </a:t>
            </a:r>
            <a:r>
              <a:rPr lang="en-US" sz="1600" b="0" dirty="0">
                <a:solidFill>
                  <a:srgbClr val="569CD6"/>
                </a:solidFill>
                <a:effectLst/>
                <a:latin typeface="Consolas" panose="020B0609020204030204" pitchFamily="49" charset="0"/>
              </a:rPr>
              <a:t>namespace</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std</a:t>
            </a:r>
            <a:r>
              <a:rPr lang="en-US" sz="1600" b="0" dirty="0">
                <a:solidFill>
                  <a:srgbClr val="D4D4D4"/>
                </a:solidFill>
                <a:effectLst/>
                <a:latin typeface="Consolas" panose="020B0609020204030204" pitchFamily="49" charset="0"/>
              </a:rPr>
              <a:t>;</a:t>
            </a:r>
          </a:p>
          <a:p>
            <a:br>
              <a:rPr lang="en-US" sz="1600" b="0" dirty="0">
                <a:solidFill>
                  <a:srgbClr val="D4D4D4"/>
                </a:solidFill>
                <a:effectLst/>
                <a:latin typeface="Consolas" panose="020B0609020204030204" pitchFamily="49" charset="0"/>
              </a:rPr>
            </a:br>
            <a:r>
              <a:rPr lang="en-US" sz="1600" b="0" dirty="0">
                <a:solidFill>
                  <a:srgbClr val="569CD6"/>
                </a:solidFill>
                <a:effectLst/>
                <a:latin typeface="Consolas" panose="020B0609020204030204" pitchFamily="49" charset="0"/>
              </a:rPr>
              <a:t>int</a:t>
            </a:r>
            <a:r>
              <a:rPr lang="en-US" sz="1600" b="0" dirty="0">
                <a:solidFill>
                  <a:srgbClr val="D4D4D4"/>
                </a:solidFill>
                <a:effectLst/>
                <a:latin typeface="Consolas" panose="020B0609020204030204" pitchFamily="49" charset="0"/>
              </a:rPr>
              <a:t> </a:t>
            </a:r>
            <a:r>
              <a:rPr lang="en-US" sz="1600" b="0" dirty="0">
                <a:solidFill>
                  <a:srgbClr val="DCDCAA"/>
                </a:solidFill>
                <a:effectLst/>
                <a:latin typeface="Consolas" panose="020B0609020204030204" pitchFamily="49" charset="0"/>
              </a:rPr>
              <a:t>main</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a:t>
            </a:r>
          </a:p>
          <a:p>
            <a:r>
              <a:rPr lang="en-US" sz="1600" b="0" dirty="0">
                <a:solidFill>
                  <a:srgbClr val="569CD6"/>
                </a:solidFill>
                <a:effectLst/>
                <a:latin typeface="Consolas" panose="020B0609020204030204" pitchFamily="49" charset="0"/>
              </a:rPr>
              <a:t>int</a:t>
            </a:r>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a</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c</a:t>
            </a:r>
            <a:r>
              <a:rPr lang="en-US" sz="1600" b="0" dirty="0">
                <a:solidFill>
                  <a:srgbClr val="D4D4D4"/>
                </a:solidFill>
                <a:effectLst/>
                <a:latin typeface="Consolas" panose="020B0609020204030204" pitchFamily="49" charset="0"/>
              </a:rPr>
              <a:t>;</a:t>
            </a:r>
          </a:p>
          <a:p>
            <a:r>
              <a:rPr lang="en-US" sz="1600" b="0" dirty="0" err="1">
                <a:solidFill>
                  <a:srgbClr val="9CDCFE"/>
                </a:solidFill>
                <a:effectLst/>
                <a:latin typeface="Consolas" panose="020B0609020204030204" pitchFamily="49" charset="0"/>
              </a:rPr>
              <a:t>cout</a:t>
            </a:r>
            <a:r>
              <a:rPr lang="en-US" sz="1600" b="0" dirty="0">
                <a:solidFill>
                  <a:srgbClr val="DCDCAA"/>
                </a:solidFill>
                <a:effectLst/>
                <a:latin typeface="Consolas" panose="020B0609020204030204" pitchFamily="49" charset="0"/>
              </a:rPr>
              <a:t>&lt;&lt;</a:t>
            </a:r>
            <a:r>
              <a:rPr lang="en-US" sz="1600" b="0" dirty="0">
                <a:solidFill>
                  <a:srgbClr val="CE9178"/>
                </a:solidFill>
                <a:effectLst/>
                <a:latin typeface="Consolas" panose="020B0609020204030204" pitchFamily="49" charset="0"/>
              </a:rPr>
              <a:t>"Enter two numbers: "</a:t>
            </a:r>
            <a:r>
              <a:rPr lang="en-US" sz="1600" b="0" dirty="0">
                <a:solidFill>
                  <a:srgbClr val="D4D4D4"/>
                </a:solidFill>
                <a:effectLst/>
                <a:latin typeface="Consolas" panose="020B0609020204030204" pitchFamily="49" charset="0"/>
              </a:rPr>
              <a:t>;</a:t>
            </a:r>
          </a:p>
          <a:p>
            <a:r>
              <a:rPr lang="en-US" sz="1600" b="0" dirty="0" err="1">
                <a:solidFill>
                  <a:srgbClr val="9CDCFE"/>
                </a:solidFill>
                <a:effectLst/>
                <a:latin typeface="Consolas" panose="020B0609020204030204" pitchFamily="49" charset="0"/>
              </a:rPr>
              <a:t>cin</a:t>
            </a:r>
            <a:r>
              <a:rPr lang="en-US" sz="1600" b="0" dirty="0">
                <a:solidFill>
                  <a:srgbClr val="DCDCAA"/>
                </a:solidFill>
                <a:effectLst/>
                <a:latin typeface="Consolas" panose="020B0609020204030204" pitchFamily="49" charset="0"/>
              </a:rPr>
              <a:t>&gt;&gt;</a:t>
            </a:r>
            <a:r>
              <a:rPr lang="en-US" sz="1600" b="0" dirty="0">
                <a:solidFill>
                  <a:srgbClr val="9CDCFE"/>
                </a:solidFill>
                <a:effectLst/>
                <a:latin typeface="Consolas" panose="020B0609020204030204" pitchFamily="49" charset="0"/>
              </a:rPr>
              <a:t>a</a:t>
            </a:r>
            <a:r>
              <a:rPr lang="en-US" sz="1600" b="0" dirty="0">
                <a:solidFill>
                  <a:srgbClr val="DCDCAA"/>
                </a:solidFill>
                <a:effectLst/>
                <a:latin typeface="Consolas" panose="020B0609020204030204" pitchFamily="49" charset="0"/>
              </a:rPr>
              <a:t>&gt;&gt;</a:t>
            </a:r>
            <a:r>
              <a:rPr lang="en-US" sz="1600" b="0" dirty="0">
                <a:solidFill>
                  <a:srgbClr val="9CDCFE"/>
                </a:solidFill>
                <a:effectLst/>
                <a:latin typeface="Consolas" panose="020B0609020204030204" pitchFamily="49" charset="0"/>
              </a:rPr>
              <a:t>b</a:t>
            </a:r>
            <a:r>
              <a:rPr lang="en-US" sz="1600" b="0" dirty="0">
                <a:solidFill>
                  <a:srgbClr val="D4D4D4"/>
                </a:solidFill>
                <a:effectLst/>
                <a:latin typeface="Consolas" panose="020B0609020204030204" pitchFamily="49" charset="0"/>
              </a:rPr>
              <a:t>; </a:t>
            </a:r>
          </a:p>
          <a:p>
            <a:r>
              <a:rPr lang="en-US" sz="1600" b="0" dirty="0">
                <a:solidFill>
                  <a:srgbClr val="9CDCFE"/>
                </a:solidFill>
                <a:effectLst/>
                <a:latin typeface="Consolas" panose="020B0609020204030204" pitchFamily="49" charset="0"/>
              </a:rPr>
              <a:t>c</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a:t>
            </a:r>
            <a:r>
              <a:rPr lang="en-US" sz="1600" b="0" dirty="0">
                <a:solidFill>
                  <a:srgbClr val="D4D4D4"/>
                </a:solidFill>
                <a:effectLst/>
                <a:latin typeface="Consolas" panose="020B0609020204030204" pitchFamily="49" charset="0"/>
              </a:rPr>
              <a:t>;</a:t>
            </a:r>
          </a:p>
          <a:p>
            <a:r>
              <a:rPr lang="en-US" sz="1600" b="0" dirty="0" err="1">
                <a:solidFill>
                  <a:srgbClr val="9CDCFE"/>
                </a:solidFill>
                <a:effectLst/>
                <a:latin typeface="Consolas" panose="020B0609020204030204" pitchFamily="49" charset="0"/>
              </a:rPr>
              <a:t>cout</a:t>
            </a:r>
            <a:r>
              <a:rPr lang="en-US" sz="1600" b="0" dirty="0">
                <a:solidFill>
                  <a:srgbClr val="DCDCAA"/>
                </a:solidFill>
                <a:effectLst/>
                <a:latin typeface="Consolas" panose="020B0609020204030204" pitchFamily="49" charset="0"/>
              </a:rPr>
              <a:t>&lt;&lt;</a:t>
            </a:r>
            <a:r>
              <a:rPr lang="en-US" sz="1600" b="0" dirty="0">
                <a:solidFill>
                  <a:srgbClr val="9CDCFE"/>
                </a:solidFill>
                <a:effectLst/>
                <a:latin typeface="Consolas" panose="020B0609020204030204" pitchFamily="49" charset="0"/>
              </a:rPr>
              <a:t>a</a:t>
            </a:r>
            <a:r>
              <a:rPr lang="en-US" sz="1600" b="0" dirty="0">
                <a:solidFill>
                  <a:srgbClr val="DCDCAA"/>
                </a:solidFill>
                <a:effectLst/>
                <a:latin typeface="Consolas" panose="020B0609020204030204" pitchFamily="49" charset="0"/>
              </a:rPr>
              <a:t>&lt;&lt;</a:t>
            </a:r>
            <a:r>
              <a:rPr lang="en-US" sz="1600" b="0" dirty="0">
                <a:solidFill>
                  <a:srgbClr val="CE9178"/>
                </a:solidFill>
                <a:effectLst/>
                <a:latin typeface="Consolas" panose="020B0609020204030204" pitchFamily="49" charset="0"/>
              </a:rPr>
              <a:t>" + "</a:t>
            </a:r>
            <a:r>
              <a:rPr lang="en-US" sz="1600" b="0" dirty="0">
                <a:solidFill>
                  <a:srgbClr val="DCDCAA"/>
                </a:solidFill>
                <a:effectLst/>
                <a:latin typeface="Consolas" panose="020B0609020204030204" pitchFamily="49" charset="0"/>
              </a:rPr>
              <a:t>&lt;&lt;</a:t>
            </a:r>
            <a:r>
              <a:rPr lang="en-US" sz="1600" b="0" dirty="0">
                <a:solidFill>
                  <a:srgbClr val="9CDCFE"/>
                </a:solidFill>
                <a:effectLst/>
                <a:latin typeface="Consolas" panose="020B0609020204030204" pitchFamily="49" charset="0"/>
              </a:rPr>
              <a:t>b</a:t>
            </a:r>
            <a:r>
              <a:rPr lang="en-US" sz="1600" b="0" dirty="0">
                <a:solidFill>
                  <a:srgbClr val="DCDCAA"/>
                </a:solidFill>
                <a:effectLst/>
                <a:latin typeface="Consolas" panose="020B0609020204030204" pitchFamily="49" charset="0"/>
              </a:rPr>
              <a:t>&lt;&lt;</a:t>
            </a:r>
            <a:r>
              <a:rPr lang="en-US" sz="1600" b="0" dirty="0">
                <a:solidFill>
                  <a:srgbClr val="CE9178"/>
                </a:solidFill>
                <a:effectLst/>
                <a:latin typeface="Consolas" panose="020B0609020204030204" pitchFamily="49" charset="0"/>
              </a:rPr>
              <a:t>" = "</a:t>
            </a:r>
            <a:r>
              <a:rPr lang="en-US" sz="1600" b="0" dirty="0">
                <a:solidFill>
                  <a:srgbClr val="DCDCAA"/>
                </a:solidFill>
                <a:effectLst/>
                <a:latin typeface="Consolas" panose="020B0609020204030204" pitchFamily="49" charset="0"/>
              </a:rPr>
              <a:t>&lt;&lt;</a:t>
            </a:r>
            <a:r>
              <a:rPr lang="en-US" sz="1600" b="0" dirty="0">
                <a:solidFill>
                  <a:srgbClr val="9CDCFE"/>
                </a:solidFill>
                <a:effectLst/>
                <a:latin typeface="Consolas" panose="020B0609020204030204" pitchFamily="49" charset="0"/>
              </a:rPr>
              <a:t>c</a:t>
            </a:r>
            <a:r>
              <a:rPr lang="en-US" sz="1600" b="0" dirty="0">
                <a:solidFill>
                  <a:srgbClr val="D4D4D4"/>
                </a:solidFill>
                <a:effectLst/>
                <a:latin typeface="Consolas" panose="020B0609020204030204" pitchFamily="49" charset="0"/>
              </a:rPr>
              <a:t>; </a:t>
            </a:r>
          </a:p>
          <a:p>
            <a:r>
              <a:rPr lang="en-US" sz="1600" b="0" dirty="0">
                <a:solidFill>
                  <a:srgbClr val="C586C0"/>
                </a:solidFill>
                <a:effectLst/>
                <a:latin typeface="Consolas" panose="020B0609020204030204" pitchFamily="49" charset="0"/>
              </a:rPr>
              <a:t>return</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C9283E3B-E4E7-4381-A621-D8C7C7F70DCA}"/>
              </a:ext>
            </a:extLst>
          </p:cNvPr>
          <p:cNvSpPr txBox="1"/>
          <p:nvPr/>
        </p:nvSpPr>
        <p:spPr>
          <a:xfrm>
            <a:off x="7910667" y="5526178"/>
            <a:ext cx="3962400" cy="861774"/>
          </a:xfrm>
          <a:prstGeom prst="rect">
            <a:avLst/>
          </a:prstGeom>
          <a:noFill/>
        </p:spPr>
        <p:txBody>
          <a:bodyPr wrap="square">
            <a:spAutoFit/>
          </a:bodyPr>
          <a:lstStyle/>
          <a:p>
            <a:pPr algn="l" fontAlgn="base"/>
            <a:r>
              <a:rPr lang="es-AR" sz="1600" b="0" i="0" dirty="0">
                <a:solidFill>
                  <a:schemeClr val="bg2">
                    <a:lumMod val="50000"/>
                  </a:schemeClr>
                </a:solidFill>
                <a:effectLst/>
                <a:latin typeface="Muli"/>
              </a:rPr>
              <a:t>Salida:</a:t>
            </a:r>
            <a:br>
              <a:rPr lang="es-AR" sz="1600" b="0" i="0" dirty="0">
                <a:solidFill>
                  <a:schemeClr val="bg2">
                    <a:lumMod val="50000"/>
                  </a:schemeClr>
                </a:solidFill>
                <a:effectLst/>
                <a:latin typeface="Muli"/>
              </a:rPr>
            </a:br>
            <a:endParaRPr lang="es-AR" sz="1600" b="0" i="0" dirty="0">
              <a:solidFill>
                <a:schemeClr val="bg2">
                  <a:lumMod val="50000"/>
                </a:schemeClr>
              </a:solidFill>
              <a:effectLst/>
              <a:latin typeface="Muli"/>
            </a:endParaRPr>
          </a:p>
          <a:p>
            <a:pPr algn="l" fontAlgn="base"/>
            <a:r>
              <a:rPr lang="es-AR" sz="1600" b="1" i="0" dirty="0">
                <a:solidFill>
                  <a:schemeClr val="bg2">
                    <a:lumMod val="50000"/>
                  </a:schemeClr>
                </a:solidFill>
                <a:effectLst/>
                <a:latin typeface="inherit"/>
              </a:rPr>
              <a:t>Introduzca dos números: 2 + 3 = 5</a:t>
            </a:r>
            <a:endParaRPr lang="es-AR" sz="1600" b="0" i="0" dirty="0">
              <a:solidFill>
                <a:schemeClr val="bg2">
                  <a:lumMod val="50000"/>
                </a:schemeClr>
              </a:solidFill>
              <a:effectLst/>
              <a:latin typeface="Muli"/>
            </a:endParaRPr>
          </a:p>
        </p:txBody>
      </p:sp>
      <p:sp>
        <p:nvSpPr>
          <p:cNvPr id="11" name="CuadroTexto 10">
            <a:extLst>
              <a:ext uri="{FF2B5EF4-FFF2-40B4-BE49-F238E27FC236}">
                <a16:creationId xmlns:a16="http://schemas.microsoft.com/office/drawing/2014/main" id="{FC9B0683-9851-43AF-AC9F-37219E69DD92}"/>
              </a:ext>
            </a:extLst>
          </p:cNvPr>
          <p:cNvSpPr txBox="1"/>
          <p:nvPr/>
        </p:nvSpPr>
        <p:spPr>
          <a:xfrm>
            <a:off x="468922" y="1493487"/>
            <a:ext cx="6096000" cy="2031325"/>
          </a:xfrm>
          <a:prstGeom prst="rect">
            <a:avLst/>
          </a:prstGeom>
          <a:noFill/>
        </p:spPr>
        <p:txBody>
          <a:bodyPr wrap="square">
            <a:spAutoFit/>
          </a:bodyPr>
          <a:lstStyle/>
          <a:p>
            <a:pPr algn="l" fontAlgn="base">
              <a:buFont typeface="Arial" panose="020B0604020202020204" pitchFamily="34" charset="0"/>
              <a:buChar char="•"/>
            </a:pPr>
            <a:r>
              <a:rPr lang="es-MX" b="0" i="0" dirty="0">
                <a:solidFill>
                  <a:schemeClr val="bg1"/>
                </a:solidFill>
                <a:effectLst/>
                <a:latin typeface="inherit"/>
              </a:rPr>
              <a:t>Solo hay</a:t>
            </a:r>
            <a:r>
              <a:rPr lang="es-MX" b="1" i="0" dirty="0">
                <a:solidFill>
                  <a:schemeClr val="bg1"/>
                </a:solidFill>
                <a:effectLst/>
                <a:latin typeface="inherit"/>
              </a:rPr>
              <a:t> </a:t>
            </a:r>
            <a:r>
              <a:rPr lang="es-MX" b="1" i="0" dirty="0">
                <a:solidFill>
                  <a:schemeClr val="accent1">
                    <a:lumMod val="60000"/>
                    <a:lumOff val="40000"/>
                  </a:schemeClr>
                </a:solidFill>
                <a:effectLst/>
                <a:latin typeface="inherit"/>
              </a:rPr>
              <a:t>inicialización, instrucciones de entrada y salida, una operación aritmética y una instrucción </a:t>
            </a:r>
            <a:r>
              <a:rPr lang="es-MX" b="1" i="0" dirty="0" err="1">
                <a:solidFill>
                  <a:schemeClr val="accent1">
                    <a:lumMod val="60000"/>
                    <a:lumOff val="40000"/>
                  </a:schemeClr>
                </a:solidFill>
                <a:effectLst/>
                <a:latin typeface="inherit"/>
              </a:rPr>
              <a:t>return</a:t>
            </a:r>
            <a:r>
              <a:rPr lang="es-MX" b="0" i="0" dirty="0">
                <a:solidFill>
                  <a:schemeClr val="accent1">
                    <a:lumMod val="60000"/>
                    <a:lumOff val="40000"/>
                  </a:schemeClr>
                </a:solidFill>
                <a:effectLst/>
                <a:latin typeface="inherit"/>
              </a:rPr>
              <a:t> </a:t>
            </a:r>
            <a:r>
              <a:rPr lang="es-MX" b="0" i="0" dirty="0">
                <a:solidFill>
                  <a:schemeClr val="bg1"/>
                </a:solidFill>
                <a:effectLst/>
                <a:latin typeface="inherit"/>
              </a:rPr>
              <a:t>en el código anterior. </a:t>
            </a:r>
            <a:br>
              <a:rPr lang="es-MX" b="0" i="0" dirty="0">
                <a:solidFill>
                  <a:schemeClr val="bg1"/>
                </a:solidFill>
                <a:effectLst/>
                <a:latin typeface="inherit"/>
              </a:rPr>
            </a:br>
            <a:r>
              <a:rPr lang="es-MX" b="0" i="0" dirty="0">
                <a:solidFill>
                  <a:schemeClr val="bg1"/>
                </a:solidFill>
                <a:effectLst/>
                <a:latin typeface="inherit"/>
              </a:rPr>
              <a:t>Todos estos tienen una complejidad temporal O(1).</a:t>
            </a:r>
            <a:br>
              <a:rPr lang="es-MX" b="0" i="0" dirty="0">
                <a:solidFill>
                  <a:schemeClr val="bg1"/>
                </a:solidFill>
                <a:effectLst/>
                <a:latin typeface="inherit"/>
              </a:rPr>
            </a:br>
            <a:endParaRPr lang="es-MX" b="0" i="0" dirty="0">
              <a:solidFill>
                <a:schemeClr val="bg1"/>
              </a:solidFill>
              <a:effectLst/>
              <a:latin typeface="inherit"/>
            </a:endParaRPr>
          </a:p>
          <a:p>
            <a:pPr algn="l" fontAlgn="base">
              <a:buFont typeface="Arial" panose="020B0604020202020204" pitchFamily="34" charset="0"/>
              <a:buChar char="•"/>
            </a:pPr>
            <a:r>
              <a:rPr lang="es-MX" b="0" i="0" dirty="0">
                <a:solidFill>
                  <a:schemeClr val="bg1"/>
                </a:solidFill>
                <a:effectLst/>
                <a:latin typeface="inherit"/>
              </a:rPr>
              <a:t>Así que la complejidad temporal de todo el código es O(1).</a:t>
            </a:r>
          </a:p>
        </p:txBody>
      </p:sp>
      <p:pic>
        <p:nvPicPr>
          <p:cNvPr id="3" name="Imagen 2">
            <a:extLst>
              <a:ext uri="{FF2B5EF4-FFF2-40B4-BE49-F238E27FC236}">
                <a16:creationId xmlns:a16="http://schemas.microsoft.com/office/drawing/2014/main" id="{4FE69821-4467-8FCC-FA1F-4541098C6B61}"/>
              </a:ext>
            </a:extLst>
          </p:cNvPr>
          <p:cNvPicPr>
            <a:picLocks noChangeAspect="1"/>
          </p:cNvPicPr>
          <p:nvPr/>
        </p:nvPicPr>
        <p:blipFill>
          <a:blip r:embed="rId2"/>
          <a:stretch>
            <a:fillRect/>
          </a:stretch>
        </p:blipFill>
        <p:spPr>
          <a:xfrm>
            <a:off x="3516922" y="3524812"/>
            <a:ext cx="4179953" cy="3055115"/>
          </a:xfrm>
          <a:prstGeom prst="rect">
            <a:avLst/>
          </a:prstGeom>
        </p:spPr>
      </p:pic>
    </p:spTree>
    <p:extLst>
      <p:ext uri="{BB962C8B-B14F-4D97-AF65-F5344CB8AC3E}">
        <p14:creationId xmlns:p14="http://schemas.microsoft.com/office/powerpoint/2010/main" val="3686061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B0914B-E518-4121-A9CB-4EA4B8DA9265}"/>
              </a:ext>
            </a:extLst>
          </p:cNvPr>
          <p:cNvSpPr>
            <a:spLocks noGrp="1"/>
          </p:cNvSpPr>
          <p:nvPr>
            <p:ph type="title"/>
          </p:nvPr>
        </p:nvSpPr>
        <p:spPr>
          <a:xfrm>
            <a:off x="453097" y="311701"/>
            <a:ext cx="10515600" cy="640715"/>
          </a:xfrm>
        </p:spPr>
        <p:txBody>
          <a:bodyPr>
            <a:normAutofit/>
          </a:bodyPr>
          <a:lstStyle/>
          <a:p>
            <a:r>
              <a:rPr lang="es-AR" sz="3600" b="0" i="0" dirty="0">
                <a:solidFill>
                  <a:schemeClr val="bg1"/>
                </a:solidFill>
                <a:effectLst/>
              </a:rPr>
              <a:t>Análisis de la complejidad</a:t>
            </a:r>
            <a:endParaRPr lang="es-AR" sz="3600" dirty="0">
              <a:solidFill>
                <a:schemeClr val="bg1"/>
              </a:solidFill>
            </a:endParaRPr>
          </a:p>
        </p:txBody>
      </p:sp>
      <p:sp>
        <p:nvSpPr>
          <p:cNvPr id="5" name="CuadroTexto 4">
            <a:extLst>
              <a:ext uri="{FF2B5EF4-FFF2-40B4-BE49-F238E27FC236}">
                <a16:creationId xmlns:a16="http://schemas.microsoft.com/office/drawing/2014/main" id="{9F419BA9-38F8-426F-922F-17864D513101}"/>
              </a:ext>
            </a:extLst>
          </p:cNvPr>
          <p:cNvSpPr txBox="1"/>
          <p:nvPr/>
        </p:nvSpPr>
        <p:spPr>
          <a:xfrm>
            <a:off x="453097" y="2238812"/>
            <a:ext cx="11285806" cy="4247317"/>
          </a:xfrm>
          <a:prstGeom prst="rect">
            <a:avLst/>
          </a:prstGeom>
          <a:noFill/>
        </p:spPr>
        <p:txBody>
          <a:bodyPr wrap="square">
            <a:spAutoFit/>
          </a:bodyPr>
          <a:lstStyle/>
          <a:p>
            <a:r>
              <a:rPr lang="es-ES" dirty="0">
                <a:solidFill>
                  <a:schemeClr val="bg1"/>
                </a:solidFill>
              </a:rPr>
              <a:t>Un mismo problema se puede resolver con frecuencia con algoritmos que difieren en eficiencia. Las diferencias entre los algoritmos pueden ser irrelevantes para procesar un pequeño número de elementos de datos, pero estas diferencias crecen con la cantidad de datos. Para comparar la eficiencia de los algoritmos</a:t>
            </a:r>
            <a:r>
              <a:rPr lang="es-ES" dirty="0">
                <a:solidFill>
                  <a:schemeClr val="accent1">
                    <a:lumMod val="60000"/>
                    <a:lumOff val="40000"/>
                  </a:schemeClr>
                </a:solidFill>
              </a:rPr>
              <a:t>, </a:t>
            </a:r>
            <a:r>
              <a:rPr lang="es-ES" b="1" dirty="0" err="1">
                <a:solidFill>
                  <a:schemeClr val="accent1">
                    <a:lumMod val="60000"/>
                    <a:lumOff val="40000"/>
                  </a:schemeClr>
                </a:solidFill>
              </a:rPr>
              <a:t>Juris</a:t>
            </a:r>
            <a:r>
              <a:rPr lang="es-ES" b="1" dirty="0">
                <a:solidFill>
                  <a:schemeClr val="accent1">
                    <a:lumMod val="60000"/>
                    <a:lumOff val="40000"/>
                  </a:schemeClr>
                </a:solidFill>
              </a:rPr>
              <a:t> </a:t>
            </a:r>
            <a:r>
              <a:rPr lang="es-ES" b="1" dirty="0" err="1">
                <a:solidFill>
                  <a:schemeClr val="accent1">
                    <a:lumMod val="60000"/>
                    <a:lumOff val="40000"/>
                  </a:schemeClr>
                </a:solidFill>
              </a:rPr>
              <a:t>Hartmanis</a:t>
            </a:r>
            <a:r>
              <a:rPr lang="es-ES" b="1" dirty="0">
                <a:solidFill>
                  <a:schemeClr val="accent1">
                    <a:lumMod val="60000"/>
                    <a:lumOff val="40000"/>
                  </a:schemeClr>
                </a:solidFill>
              </a:rPr>
              <a:t> y Richard E. </a:t>
            </a:r>
            <a:r>
              <a:rPr lang="es-ES" b="1" dirty="0" err="1">
                <a:solidFill>
                  <a:schemeClr val="accent1">
                    <a:lumMod val="60000"/>
                    <a:lumOff val="40000"/>
                  </a:schemeClr>
                </a:solidFill>
              </a:rPr>
              <a:t>Stearns</a:t>
            </a:r>
            <a:r>
              <a:rPr lang="es-ES" b="1" dirty="0">
                <a:solidFill>
                  <a:schemeClr val="bg1"/>
                </a:solidFill>
              </a:rPr>
              <a:t> </a:t>
            </a:r>
            <a:r>
              <a:rPr lang="es-ES" dirty="0">
                <a:solidFill>
                  <a:schemeClr val="bg1"/>
                </a:solidFill>
              </a:rPr>
              <a:t>desarrollaron una medida del grado de dificultad de un algoritmo llamado </a:t>
            </a:r>
            <a:r>
              <a:rPr lang="es-ES" b="1" dirty="0">
                <a:solidFill>
                  <a:schemeClr val="accent1">
                    <a:lumMod val="60000"/>
                    <a:lumOff val="40000"/>
                  </a:schemeClr>
                </a:solidFill>
              </a:rPr>
              <a:t>complejidad computacional</a:t>
            </a:r>
            <a:r>
              <a:rPr lang="es-ES" dirty="0">
                <a:solidFill>
                  <a:schemeClr val="bg1"/>
                </a:solidFill>
              </a:rPr>
              <a:t>. </a:t>
            </a:r>
            <a:br>
              <a:rPr lang="es-ES" dirty="0">
                <a:solidFill>
                  <a:schemeClr val="bg1"/>
                </a:solidFill>
              </a:rPr>
            </a:br>
            <a:r>
              <a:rPr lang="es-ES" dirty="0">
                <a:solidFill>
                  <a:schemeClr val="bg1"/>
                </a:solidFill>
              </a:rPr>
              <a:t>La complejidad computacional indica cuánto </a:t>
            </a:r>
            <a:r>
              <a:rPr lang="es-ES" b="1" dirty="0">
                <a:solidFill>
                  <a:schemeClr val="accent1">
                    <a:lumMod val="60000"/>
                    <a:lumOff val="40000"/>
                  </a:schemeClr>
                </a:solidFill>
              </a:rPr>
              <a:t>esfuerzo</a:t>
            </a:r>
            <a:r>
              <a:rPr lang="es-ES" dirty="0">
                <a:solidFill>
                  <a:schemeClr val="bg1"/>
                </a:solidFill>
              </a:rPr>
              <a:t> se necesita para aplicar un algoritmo o qué tan </a:t>
            </a:r>
            <a:r>
              <a:rPr lang="es-ES" b="1" dirty="0">
                <a:solidFill>
                  <a:schemeClr val="accent1">
                    <a:lumMod val="60000"/>
                    <a:lumOff val="40000"/>
                  </a:schemeClr>
                </a:solidFill>
              </a:rPr>
              <a:t>costoso</a:t>
            </a:r>
            <a:r>
              <a:rPr lang="es-ES" b="1" dirty="0">
                <a:solidFill>
                  <a:schemeClr val="bg1"/>
                </a:solidFill>
              </a:rPr>
              <a:t> </a:t>
            </a:r>
            <a:r>
              <a:rPr lang="es-ES" dirty="0">
                <a:solidFill>
                  <a:schemeClr val="bg1"/>
                </a:solidFill>
              </a:rPr>
              <a:t>es. </a:t>
            </a:r>
            <a:br>
              <a:rPr lang="es-ES" dirty="0">
                <a:solidFill>
                  <a:schemeClr val="bg1"/>
                </a:solidFill>
              </a:rPr>
            </a:br>
            <a:r>
              <a:rPr lang="es-ES" dirty="0">
                <a:solidFill>
                  <a:schemeClr val="bg1"/>
                </a:solidFill>
              </a:rPr>
              <a:t>Este costo se puede medir de varias maneras, y el contexto particular determina su significado. En esta Unidad abordaremos los dos criterios de eficiencia</a:t>
            </a:r>
            <a:r>
              <a:rPr lang="es-ES" dirty="0">
                <a:solidFill>
                  <a:schemeClr val="accent1">
                    <a:lumMod val="60000"/>
                    <a:lumOff val="40000"/>
                  </a:schemeClr>
                </a:solidFill>
              </a:rPr>
              <a:t>: </a:t>
            </a:r>
            <a:r>
              <a:rPr lang="es-ES" b="1" dirty="0">
                <a:solidFill>
                  <a:schemeClr val="accent1">
                    <a:lumMod val="60000"/>
                    <a:lumOff val="40000"/>
                  </a:schemeClr>
                </a:solidFill>
              </a:rPr>
              <a:t>el tiempo y el espacio</a:t>
            </a:r>
            <a:r>
              <a:rPr lang="es-ES" dirty="0">
                <a:solidFill>
                  <a:schemeClr val="bg1"/>
                </a:solidFill>
              </a:rPr>
              <a:t>. El factor tiempo suele ser más importante que el del espacio, por lo que las consideraciones de eficiencia suelen centrarse en la cantidad de tiempo transcurrido al procesar los datos. Sin embargo, el algoritmo más ineficiente que se ejecuta en una </a:t>
            </a:r>
            <a:r>
              <a:rPr lang="es-ES" dirty="0" err="1">
                <a:solidFill>
                  <a:schemeClr val="bg1"/>
                </a:solidFill>
              </a:rPr>
              <a:t>SuperComputadora</a:t>
            </a:r>
            <a:r>
              <a:rPr lang="es-ES" dirty="0">
                <a:solidFill>
                  <a:schemeClr val="bg1"/>
                </a:solidFill>
              </a:rPr>
              <a:t>  puede ejecutarse mucho más rápido que el algoritmo más eficiente que se ejecuta en una PC, por lo que el tiempo de ejecución siempre depende del sistema. Por ejemplo, para comparar 100 algoritmos, todos ellos tendrían que ejecutarse en la misma máquina. Además, los resultados de las pruebas en tiempo de ejecución dependen del idioma en el que se escribe un algoritmo determinado, incluso si las pruebas se realizan en la misma máquina. Si los programas se compilan, se ejecutan mucho más rápido que cuando se interpretan. Un programa escrito en C o  C++ puede ser  más rápido que el mismo programa codificado en Java  o  C#.</a:t>
            </a:r>
            <a:endParaRPr lang="es-AR" sz="2000" dirty="0">
              <a:solidFill>
                <a:schemeClr val="bg1"/>
              </a:solidFill>
            </a:endParaRPr>
          </a:p>
        </p:txBody>
      </p:sp>
      <p:sp>
        <p:nvSpPr>
          <p:cNvPr id="4" name="Título 1">
            <a:extLst>
              <a:ext uri="{FF2B5EF4-FFF2-40B4-BE49-F238E27FC236}">
                <a16:creationId xmlns:a16="http://schemas.microsoft.com/office/drawing/2014/main" id="{9526350F-0489-2647-52BD-25AC0F7F87AD}"/>
              </a:ext>
            </a:extLst>
          </p:cNvPr>
          <p:cNvSpPr txBox="1">
            <a:spLocks/>
          </p:cNvSpPr>
          <p:nvPr/>
        </p:nvSpPr>
        <p:spPr>
          <a:xfrm>
            <a:off x="2899703" y="1115078"/>
            <a:ext cx="10515600" cy="640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2400" dirty="0">
                <a:solidFill>
                  <a:schemeClr val="bg1"/>
                </a:solidFill>
              </a:rPr>
              <a:t>Por qué un Análisis de Complejidad?</a:t>
            </a:r>
          </a:p>
        </p:txBody>
      </p:sp>
      <p:pic>
        <p:nvPicPr>
          <p:cNvPr id="7" name="Imagen 6">
            <a:extLst>
              <a:ext uri="{FF2B5EF4-FFF2-40B4-BE49-F238E27FC236}">
                <a16:creationId xmlns:a16="http://schemas.microsoft.com/office/drawing/2014/main" id="{B792D666-206A-4AB8-AEE0-CDCC8819D8A8}"/>
              </a:ext>
            </a:extLst>
          </p:cNvPr>
          <p:cNvPicPr>
            <a:picLocks noChangeAspect="1"/>
          </p:cNvPicPr>
          <p:nvPr/>
        </p:nvPicPr>
        <p:blipFill>
          <a:blip r:embed="rId2"/>
          <a:stretch>
            <a:fillRect/>
          </a:stretch>
        </p:blipFill>
        <p:spPr>
          <a:xfrm>
            <a:off x="7942512" y="552837"/>
            <a:ext cx="3586089" cy="1542110"/>
          </a:xfrm>
          <a:prstGeom prst="rect">
            <a:avLst/>
          </a:prstGeom>
        </p:spPr>
      </p:pic>
    </p:spTree>
    <p:extLst>
      <p:ext uri="{BB962C8B-B14F-4D97-AF65-F5344CB8AC3E}">
        <p14:creationId xmlns:p14="http://schemas.microsoft.com/office/powerpoint/2010/main" val="705344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38C69AA-1408-4D7B-B86E-59DF836E20BA}"/>
              </a:ext>
            </a:extLst>
          </p:cNvPr>
          <p:cNvSpPr txBox="1"/>
          <p:nvPr/>
        </p:nvSpPr>
        <p:spPr>
          <a:xfrm>
            <a:off x="209550" y="159461"/>
            <a:ext cx="8972550" cy="978729"/>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MX" dirty="0"/>
              <a:t>Complejidad O(N)</a:t>
            </a:r>
            <a:br>
              <a:rPr lang="es-MX" dirty="0"/>
            </a:br>
            <a:r>
              <a:rPr lang="es-MX" dirty="0"/>
              <a:t>Ejemplos de cálculo de complejidad de tiempo</a:t>
            </a:r>
          </a:p>
        </p:txBody>
      </p:sp>
      <p:sp>
        <p:nvSpPr>
          <p:cNvPr id="6" name="CuadroTexto 5">
            <a:extLst>
              <a:ext uri="{FF2B5EF4-FFF2-40B4-BE49-F238E27FC236}">
                <a16:creationId xmlns:a16="http://schemas.microsoft.com/office/drawing/2014/main" id="{852A660E-F0FD-4C16-9FB3-B2511B1C6A4F}"/>
              </a:ext>
            </a:extLst>
          </p:cNvPr>
          <p:cNvSpPr txBox="1"/>
          <p:nvPr/>
        </p:nvSpPr>
        <p:spPr>
          <a:xfrm>
            <a:off x="6719925" y="2768571"/>
            <a:ext cx="6096000" cy="3323987"/>
          </a:xfrm>
          <a:prstGeom prst="rect">
            <a:avLst/>
          </a:prstGeom>
          <a:noFill/>
        </p:spPr>
        <p:txBody>
          <a:bodyPr wrap="square">
            <a:spAutoFit/>
          </a:bodyPr>
          <a:lstStyle/>
          <a:p>
            <a:r>
              <a:rPr lang="en-US" sz="1400" b="0" dirty="0">
                <a:solidFill>
                  <a:srgbClr val="569CD6"/>
                </a:solidFill>
                <a:effectLst/>
                <a:latin typeface="Consolas" panose="020B0609020204030204" pitchFamily="49" charset="0"/>
              </a:rPr>
              <a:t>int</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main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int</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N</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sum</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cout</a:t>
            </a:r>
            <a:r>
              <a:rPr lang="en-US" sz="1400" b="0" dirty="0">
                <a:solidFill>
                  <a:srgbClr val="DCDCAA"/>
                </a:solidFill>
                <a:effectLst/>
                <a:latin typeface="Consolas" panose="020B0609020204030204" pitchFamily="49" charset="0"/>
              </a:rPr>
              <a:t>&lt;&lt;</a:t>
            </a:r>
            <a:r>
              <a:rPr lang="en-US" sz="1400" b="0" dirty="0">
                <a:solidFill>
                  <a:srgbClr val="CE9178"/>
                </a:solidFill>
                <a:effectLst/>
                <a:latin typeface="Consolas" panose="020B0609020204030204" pitchFamily="49" charset="0"/>
              </a:rPr>
              <a:t>"Enter the length of the array: "</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cin</a:t>
            </a:r>
            <a:r>
              <a:rPr lang="en-US" sz="1400" b="0" dirty="0">
                <a:solidFill>
                  <a:srgbClr val="DCDCAA"/>
                </a:solidFill>
                <a:effectLst/>
                <a:latin typeface="Consolas" panose="020B0609020204030204" pitchFamily="49" charset="0"/>
              </a:rPr>
              <a:t>&gt;&gt;</a:t>
            </a:r>
            <a:r>
              <a:rPr lang="en-US" sz="1400" b="0" dirty="0">
                <a:solidFill>
                  <a:srgbClr val="9CDCFE"/>
                </a:solidFill>
                <a:effectLst/>
                <a:latin typeface="Consolas" panose="020B0609020204030204" pitchFamily="49" charset="0"/>
              </a:rPr>
              <a:t>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int</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arr</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int</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i</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i</a:t>
            </a:r>
            <a:r>
              <a:rPr lang="en-US" sz="1400" b="0" dirty="0">
                <a:solidFill>
                  <a:srgbClr val="D4D4D4"/>
                </a:solidFill>
                <a:effectLst/>
                <a:latin typeface="Consolas" panose="020B0609020204030204" pitchFamily="49" charset="0"/>
              </a:rPr>
              <a:t>&lt;</a:t>
            </a:r>
            <a:r>
              <a:rPr lang="en-US" sz="1400" b="0" dirty="0" err="1">
                <a:solidFill>
                  <a:srgbClr val="9CDCFE"/>
                </a:solidFill>
                <a:effectLst/>
                <a:latin typeface="Consolas" panose="020B0609020204030204" pitchFamily="49" charset="0"/>
              </a:rPr>
              <a:t>N</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a:t>
            </a:r>
            <a:r>
              <a:rPr lang="en-US" sz="1400" b="0" dirty="0">
                <a:solidFill>
                  <a:srgbClr val="D4D4D4"/>
                </a:solidFill>
                <a:effectLst/>
                <a:latin typeface="Consolas" panose="020B0609020204030204" pitchFamily="49" charset="0"/>
              </a:rPr>
              <a:t>++)</a:t>
            </a:r>
            <a:r>
              <a:rPr lang="en-US" sz="1400" b="0" dirty="0">
                <a:solidFill>
                  <a:srgbClr val="6A9955"/>
                </a:solidFill>
                <a:effectLst/>
                <a:latin typeface="Consolas" panose="020B0609020204030204" pitchFamily="49" charset="0"/>
              </a:rPr>
              <a:t> //time complexity O(n)</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cout</a:t>
            </a:r>
            <a:r>
              <a:rPr lang="en-US" sz="1400" b="0" dirty="0">
                <a:solidFill>
                  <a:srgbClr val="DCDCAA"/>
                </a:solidFill>
                <a:effectLst/>
                <a:latin typeface="Consolas" panose="020B0609020204030204" pitchFamily="49" charset="0"/>
              </a:rPr>
              <a:t>&lt;&lt;</a:t>
            </a:r>
            <a:r>
              <a:rPr lang="en-US" sz="1400" b="0" dirty="0">
                <a:solidFill>
                  <a:srgbClr val="CE9178"/>
                </a:solidFill>
                <a:effectLst/>
                <a:latin typeface="Consolas" panose="020B0609020204030204" pitchFamily="49" charset="0"/>
              </a:rPr>
              <a:t>"Enter the element in position "</a:t>
            </a:r>
            <a:r>
              <a:rPr lang="en-US" sz="1400" b="0" dirty="0">
                <a:solidFill>
                  <a:srgbClr val="DCDCAA"/>
                </a:solidFill>
                <a:effectLst/>
                <a:latin typeface="Consolas" panose="020B0609020204030204" pitchFamily="49" charset="0"/>
              </a:rPr>
              <a:t>&lt;&lt;</a:t>
            </a:r>
            <a:r>
              <a:rPr lang="en-US" sz="1400" b="0" dirty="0" err="1">
                <a:solidFill>
                  <a:srgbClr val="9CDCFE"/>
                </a:solidFill>
                <a:effectLst/>
                <a:latin typeface="Consolas" panose="020B0609020204030204" pitchFamily="49" charset="0"/>
              </a:rPr>
              <a:t>i</a:t>
            </a:r>
            <a:r>
              <a:rPr lang="en-US" sz="1400" b="0" dirty="0">
                <a:solidFill>
                  <a:srgbClr val="DCDCAA"/>
                </a:solidFill>
                <a:effectLst/>
                <a:latin typeface="Consolas" panose="020B0609020204030204" pitchFamily="49" charset="0"/>
              </a:rPr>
              <a:t>&lt;&lt;</a:t>
            </a:r>
            <a:r>
              <a:rPr lang="en-US" sz="1400" b="0" dirty="0">
                <a:solidFill>
                  <a:srgbClr val="CE9178"/>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cin</a:t>
            </a:r>
            <a:r>
              <a:rPr lang="en-US" sz="1400" b="0" dirty="0">
                <a:solidFill>
                  <a:srgbClr val="DCDCAA"/>
                </a:solidFill>
                <a:effectLst/>
                <a:latin typeface="Consolas" panose="020B0609020204030204" pitchFamily="49" charset="0"/>
              </a:rPr>
              <a:t>&gt;&gt;</a:t>
            </a:r>
            <a:r>
              <a:rPr lang="en-US" sz="1400" b="0" dirty="0" err="1">
                <a:solidFill>
                  <a:srgbClr val="9CDCFE"/>
                </a:solidFill>
                <a:effectLst/>
                <a:latin typeface="Consolas" panose="020B0609020204030204" pitchFamily="49" charset="0"/>
              </a:rPr>
              <a:t>arr</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sum</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arr</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r>
              <a:rPr lang="en-US" sz="1400" b="0" dirty="0" err="1">
                <a:solidFill>
                  <a:srgbClr val="9CDCFE"/>
                </a:solidFill>
                <a:effectLst/>
                <a:latin typeface="Consolas" panose="020B0609020204030204" pitchFamily="49" charset="0"/>
              </a:rPr>
              <a:t>cout</a:t>
            </a:r>
            <a:r>
              <a:rPr lang="en-US" sz="1400" b="0" dirty="0">
                <a:solidFill>
                  <a:srgbClr val="DCDCAA"/>
                </a:solidFill>
                <a:effectLst/>
                <a:latin typeface="Consolas" panose="020B0609020204030204" pitchFamily="49" charset="0"/>
              </a:rPr>
              <a:t>&lt;&lt;</a:t>
            </a:r>
            <a:r>
              <a:rPr lang="en-US" sz="1400" b="0" dirty="0">
                <a:solidFill>
                  <a:srgbClr val="CE9178"/>
                </a:solidFill>
                <a:effectLst/>
                <a:latin typeface="Consolas" panose="020B0609020204030204" pitchFamily="49" charset="0"/>
              </a:rPr>
              <a:t>"The sum of the elements is "</a:t>
            </a:r>
            <a:r>
              <a:rPr lang="en-US" sz="1400" b="0" dirty="0">
                <a:solidFill>
                  <a:srgbClr val="DCDCAA"/>
                </a:solidFill>
                <a:effectLst/>
                <a:latin typeface="Consolas" panose="020B0609020204030204" pitchFamily="49" charset="0"/>
              </a:rPr>
              <a:t>&lt;&lt;</a:t>
            </a:r>
            <a:r>
              <a:rPr lang="en-US" sz="1400" b="0" dirty="0">
                <a:solidFill>
                  <a:srgbClr val="9CDCFE"/>
                </a:solidFill>
                <a:effectLst/>
                <a:latin typeface="Consolas" panose="020B0609020204030204" pitchFamily="49" charset="0"/>
              </a:rPr>
              <a:t>sum</a:t>
            </a:r>
            <a:r>
              <a:rPr lang="en-US" sz="1400" b="0" dirty="0">
                <a:solidFill>
                  <a:srgbClr val="D4D4D4"/>
                </a:solidFill>
                <a:effectLst/>
                <a:latin typeface="Consolas" panose="020B0609020204030204" pitchFamily="49" charset="0"/>
              </a:rPr>
              <a:t>;</a:t>
            </a:r>
          </a:p>
          <a:p>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a:t>
            </a:r>
          </a:p>
        </p:txBody>
      </p:sp>
      <p:sp>
        <p:nvSpPr>
          <p:cNvPr id="7" name="Rectangle 1">
            <a:extLst>
              <a:ext uri="{FF2B5EF4-FFF2-40B4-BE49-F238E27FC236}">
                <a16:creationId xmlns:a16="http://schemas.microsoft.com/office/drawing/2014/main" id="{00305E01-C08F-40EE-BECD-7E699E3A5896}"/>
              </a:ext>
            </a:extLst>
          </p:cNvPr>
          <p:cNvSpPr>
            <a:spLocks noChangeArrowheads="1"/>
          </p:cNvSpPr>
          <p:nvPr/>
        </p:nvSpPr>
        <p:spPr bwMode="auto">
          <a:xfrm>
            <a:off x="8099837" y="1056044"/>
            <a:ext cx="3345788" cy="1400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00" b="0" i="0" u="none" strike="noStrike" cap="none" normalizeH="0" baseline="0" dirty="0">
                <a:ln>
                  <a:noFill/>
                </a:ln>
                <a:solidFill>
                  <a:schemeClr val="bg2">
                    <a:lumMod val="75000"/>
                  </a:schemeClr>
                </a:solidFill>
                <a:effectLst/>
                <a:latin typeface="Muli"/>
              </a:rPr>
              <a:t>Salida:</a:t>
            </a:r>
            <a:endPar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Enter</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a:t>
            </a: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the</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a:t>
            </a: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length</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of </a:t>
            </a: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the</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a:t>
            </a: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array</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5</a:t>
            </a:r>
            <a:b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b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Enter</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a:t>
            </a: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the</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a:t>
            </a: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element</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in position 0: 1</a:t>
            </a:r>
            <a:b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b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Enter</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a:t>
            </a: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the</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a:t>
            </a: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element</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in position 1: 2</a:t>
            </a:r>
            <a:b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b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Enter</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a:t>
            </a: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the</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a:t>
            </a: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element</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in position 2: 3</a:t>
            </a:r>
            <a:b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b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Enter</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a:t>
            </a: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the</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a:t>
            </a: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element</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in position 3: 4</a:t>
            </a:r>
            <a:b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b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Enter</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a:t>
            </a: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the</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a:t>
            </a: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element</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in position 4: 5</a:t>
            </a:r>
            <a:b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b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The</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sum of </a:t>
            </a: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the</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a:t>
            </a: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elements</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a:t>
            </a:r>
            <a:r>
              <a:rPr kumimoji="0" lang="es-AR" altLang="es-AR" sz="1200" b="0" i="0" u="none" strike="noStrike" cap="none" normalizeH="0" baseline="0" dirty="0" err="1">
                <a:ln>
                  <a:noFill/>
                </a:ln>
                <a:solidFill>
                  <a:schemeClr val="bg2">
                    <a:lumMod val="75000"/>
                  </a:schemeClr>
                </a:solidFill>
                <a:effectLst/>
                <a:latin typeface="Courier New" panose="02070309020205020404" pitchFamily="49" charset="0"/>
                <a:cs typeface="Courier New" panose="02070309020205020404" pitchFamily="49" charset="0"/>
              </a:rPr>
              <a:t>is</a:t>
            </a:r>
            <a:r>
              <a:rPr kumimoji="0" lang="es-AR" altLang="es-AR" sz="1200" b="0" i="0" u="none" strike="noStrike" cap="none" normalizeH="0" baseline="0" dirty="0">
                <a:ln>
                  <a:noFill/>
                </a:ln>
                <a:solidFill>
                  <a:schemeClr val="bg2">
                    <a:lumMod val="75000"/>
                  </a:schemeClr>
                </a:solidFill>
                <a:effectLst/>
                <a:latin typeface="Courier New" panose="02070309020205020404" pitchFamily="49" charset="0"/>
                <a:cs typeface="Courier New" panose="02070309020205020404" pitchFamily="49" charset="0"/>
              </a:rPr>
              <a:t> 15</a:t>
            </a:r>
            <a:r>
              <a:rPr kumimoji="0" lang="es-AR" altLang="es-AR" sz="100" b="0" i="0" u="none" strike="noStrike" cap="none" normalizeH="0" baseline="0" dirty="0">
                <a:ln>
                  <a:noFill/>
                </a:ln>
                <a:solidFill>
                  <a:schemeClr val="bg2">
                    <a:lumMod val="75000"/>
                  </a:schemeClr>
                </a:solidFill>
                <a:effectLst/>
              </a:rPr>
              <a:t> </a:t>
            </a:r>
            <a:endParaRPr kumimoji="0" lang="es-AR" altLang="es-AR" sz="10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9" name="CuadroTexto 8">
            <a:extLst>
              <a:ext uri="{FF2B5EF4-FFF2-40B4-BE49-F238E27FC236}">
                <a16:creationId xmlns:a16="http://schemas.microsoft.com/office/drawing/2014/main" id="{70B05BF5-0FC3-48D8-A84A-EF056C459EDF}"/>
              </a:ext>
            </a:extLst>
          </p:cNvPr>
          <p:cNvSpPr txBox="1"/>
          <p:nvPr/>
        </p:nvSpPr>
        <p:spPr>
          <a:xfrm>
            <a:off x="209550" y="1368187"/>
            <a:ext cx="6096000" cy="2800767"/>
          </a:xfrm>
          <a:prstGeom prst="rect">
            <a:avLst/>
          </a:prstGeom>
          <a:noFill/>
        </p:spPr>
        <p:txBody>
          <a:bodyPr wrap="square">
            <a:spAutoFit/>
          </a:bodyPr>
          <a:lstStyle/>
          <a:p>
            <a:pPr algn="l" fontAlgn="base">
              <a:buFont typeface="Arial" panose="020B0604020202020204" pitchFamily="34" charset="0"/>
              <a:buChar char="•"/>
            </a:pPr>
            <a:r>
              <a:rPr lang="es-MX" sz="1600" b="0" i="0" dirty="0">
                <a:solidFill>
                  <a:schemeClr val="bg1"/>
                </a:solidFill>
                <a:effectLst/>
                <a:latin typeface="inherit"/>
              </a:rPr>
              <a:t>En el siguiente código, hay un </a:t>
            </a:r>
            <a:r>
              <a:rPr lang="es-MX" sz="1600" b="1" i="0" dirty="0">
                <a:solidFill>
                  <a:schemeClr val="accent1">
                    <a:lumMod val="60000"/>
                    <a:lumOff val="40000"/>
                  </a:schemeClr>
                </a:solidFill>
                <a:effectLst/>
                <a:latin typeface="inherit"/>
              </a:rPr>
              <a:t>bucle </a:t>
            </a:r>
            <a:r>
              <a:rPr lang="es-MX" sz="1600" b="1" i="0" dirty="0" err="1">
                <a:solidFill>
                  <a:schemeClr val="accent1">
                    <a:lumMod val="60000"/>
                    <a:lumOff val="40000"/>
                  </a:schemeClr>
                </a:solidFill>
                <a:effectLst/>
                <a:latin typeface="inherit"/>
              </a:rPr>
              <a:t>for</a:t>
            </a:r>
            <a:r>
              <a:rPr lang="es-MX" sz="1600" b="0" i="0" dirty="0">
                <a:solidFill>
                  <a:schemeClr val="bg1"/>
                </a:solidFill>
                <a:effectLst/>
                <a:latin typeface="inherit"/>
              </a:rPr>
              <a:t> además de la inicialización, instrucciones de entrada y salida, una operación aritmética y una instrucción </a:t>
            </a:r>
            <a:r>
              <a:rPr lang="es-MX" sz="1600" b="0" i="0" dirty="0" err="1">
                <a:solidFill>
                  <a:schemeClr val="bg1"/>
                </a:solidFill>
                <a:effectLst/>
                <a:latin typeface="inherit"/>
              </a:rPr>
              <a:t>return</a:t>
            </a:r>
            <a:r>
              <a:rPr lang="es-MX" sz="1600" b="0" i="0" dirty="0">
                <a:solidFill>
                  <a:schemeClr val="bg1"/>
                </a:solidFill>
                <a:effectLst/>
                <a:latin typeface="inherit"/>
              </a:rPr>
              <a:t>.</a:t>
            </a:r>
          </a:p>
          <a:p>
            <a:pPr algn="l" fontAlgn="base">
              <a:buFont typeface="Arial" panose="020B0604020202020204" pitchFamily="34" charset="0"/>
              <a:buChar char="•"/>
            </a:pPr>
            <a:r>
              <a:rPr lang="es-MX" sz="1600" b="0" i="0" dirty="0">
                <a:solidFill>
                  <a:schemeClr val="bg1"/>
                </a:solidFill>
                <a:effectLst/>
                <a:latin typeface="inherit"/>
              </a:rPr>
              <a:t>Aparte del bucle, el resto de las líneas tienen una complejidad temporal O(1).</a:t>
            </a:r>
          </a:p>
          <a:p>
            <a:pPr algn="l" fontAlgn="base">
              <a:buFont typeface="Arial" panose="020B0604020202020204" pitchFamily="34" charset="0"/>
              <a:buChar char="•"/>
            </a:pPr>
            <a:r>
              <a:rPr lang="es-MX" sz="1600" b="0" i="0" dirty="0">
                <a:solidFill>
                  <a:schemeClr val="bg1"/>
                </a:solidFill>
                <a:effectLst/>
                <a:latin typeface="inherit"/>
              </a:rPr>
              <a:t>El bucle </a:t>
            </a:r>
            <a:r>
              <a:rPr lang="es-MX" sz="1600" b="0" i="0" dirty="0" err="1">
                <a:solidFill>
                  <a:schemeClr val="bg1"/>
                </a:solidFill>
                <a:effectLst/>
                <a:latin typeface="inherit"/>
              </a:rPr>
              <a:t>for</a:t>
            </a:r>
            <a:r>
              <a:rPr lang="es-MX" sz="1600" b="0" i="0" dirty="0">
                <a:solidFill>
                  <a:schemeClr val="bg1"/>
                </a:solidFill>
                <a:effectLst/>
                <a:latin typeface="inherit"/>
              </a:rPr>
              <a:t> se ejecutará n veces, por lo que su complejidad de tiempo será O(N).</a:t>
            </a:r>
          </a:p>
          <a:p>
            <a:pPr algn="l" fontAlgn="base">
              <a:buFont typeface="Arial" panose="020B0604020202020204" pitchFamily="34" charset="0"/>
              <a:buChar char="•"/>
            </a:pPr>
            <a:r>
              <a:rPr lang="es-MX" sz="1600" b="0" i="0" dirty="0">
                <a:solidFill>
                  <a:schemeClr val="bg1"/>
                </a:solidFill>
                <a:effectLst/>
                <a:latin typeface="inherit"/>
              </a:rPr>
              <a:t>Así, todo el código tendrá una complejidad temporal de O(N + 9), pero la constante suele descuidarse para valores grandes de N, y la complejidad temporal será O(N), también conocida como </a:t>
            </a:r>
            <a:r>
              <a:rPr lang="es-MX" sz="1600" b="0" i="0" dirty="0">
                <a:solidFill>
                  <a:schemeClr val="bg1"/>
                </a:solidFill>
                <a:effectLst/>
                <a:latin typeface="inherit"/>
                <a:hlinkClick r:id="rId2">
                  <a:extLst>
                    <a:ext uri="{A12FA001-AC4F-418D-AE19-62706E023703}">
                      <ahyp:hlinkClr xmlns:ahyp="http://schemas.microsoft.com/office/drawing/2018/hyperlinkcolor" val="tx"/>
                    </a:ext>
                  </a:extLst>
                </a:hlinkClick>
              </a:rPr>
              <a:t>Tiempo Lineal.</a:t>
            </a:r>
            <a:endParaRPr lang="es-MX" sz="1600" b="0" i="0" dirty="0">
              <a:solidFill>
                <a:schemeClr val="bg1"/>
              </a:solidFill>
              <a:effectLst/>
              <a:latin typeface="inherit"/>
            </a:endParaRPr>
          </a:p>
        </p:txBody>
      </p:sp>
      <p:pic>
        <p:nvPicPr>
          <p:cNvPr id="3" name="Imagen 2">
            <a:extLst>
              <a:ext uri="{FF2B5EF4-FFF2-40B4-BE49-F238E27FC236}">
                <a16:creationId xmlns:a16="http://schemas.microsoft.com/office/drawing/2014/main" id="{902A5A91-40A5-74A3-6852-4812516B6631}"/>
              </a:ext>
            </a:extLst>
          </p:cNvPr>
          <p:cNvPicPr>
            <a:picLocks noChangeAspect="1"/>
          </p:cNvPicPr>
          <p:nvPr/>
        </p:nvPicPr>
        <p:blipFill>
          <a:blip r:embed="rId3"/>
          <a:stretch>
            <a:fillRect/>
          </a:stretch>
        </p:blipFill>
        <p:spPr>
          <a:xfrm>
            <a:off x="3021182" y="4146571"/>
            <a:ext cx="3491556" cy="2551968"/>
          </a:xfrm>
          <a:prstGeom prst="rect">
            <a:avLst/>
          </a:prstGeom>
        </p:spPr>
      </p:pic>
    </p:spTree>
    <p:extLst>
      <p:ext uri="{BB962C8B-B14F-4D97-AF65-F5344CB8AC3E}">
        <p14:creationId xmlns:p14="http://schemas.microsoft.com/office/powerpoint/2010/main" val="720806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48A9F92D-C037-4ED4-AD90-47FFEEB83104}"/>
              </a:ext>
            </a:extLst>
          </p:cNvPr>
          <p:cNvSpPr txBox="1"/>
          <p:nvPr/>
        </p:nvSpPr>
        <p:spPr>
          <a:xfrm>
            <a:off x="6316186" y="1987409"/>
            <a:ext cx="6096000" cy="4524315"/>
          </a:xfrm>
          <a:prstGeom prst="rect">
            <a:avLst/>
          </a:prstGeom>
          <a:noFill/>
        </p:spPr>
        <p:txBody>
          <a:bodyPr wrap="square">
            <a:spAutoFit/>
          </a:bodyPr>
          <a:lstStyle/>
          <a:p>
            <a:r>
              <a:rPr lang="es-AR" sz="1200" b="0" dirty="0">
                <a:solidFill>
                  <a:srgbClr val="C586C0"/>
                </a:solidFill>
                <a:effectLst/>
                <a:latin typeface="Consolas" panose="020B0609020204030204" pitchFamily="49" charset="0"/>
              </a:rPr>
              <a:t>#include</a:t>
            </a:r>
            <a:r>
              <a:rPr lang="es-AR" sz="1200" b="0" dirty="0">
                <a:solidFill>
                  <a:srgbClr val="569CD6"/>
                </a:solidFill>
                <a:effectLst/>
                <a:latin typeface="Consolas" panose="020B0609020204030204" pitchFamily="49" charset="0"/>
              </a:rPr>
              <a:t> </a:t>
            </a:r>
            <a:r>
              <a:rPr lang="es-AR" sz="1200" b="0" dirty="0">
                <a:solidFill>
                  <a:srgbClr val="CE9178"/>
                </a:solidFill>
                <a:effectLst/>
                <a:latin typeface="Consolas" panose="020B0609020204030204" pitchFamily="49" charset="0"/>
              </a:rPr>
              <a:t>&lt;iostream&gt;</a:t>
            </a:r>
            <a:endParaRPr lang="es-AR" sz="1200" b="0" dirty="0">
              <a:solidFill>
                <a:srgbClr val="D4D4D4"/>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using</a:t>
            </a:r>
            <a:r>
              <a:rPr lang="es-AR" sz="1200" b="0" dirty="0">
                <a:solidFill>
                  <a:srgbClr val="D4D4D4"/>
                </a:solidFill>
                <a:effectLst/>
                <a:latin typeface="Consolas" panose="020B0609020204030204" pitchFamily="49" charset="0"/>
              </a:rPr>
              <a:t> </a:t>
            </a:r>
            <a:r>
              <a:rPr lang="es-AR" sz="1200" b="0" dirty="0" err="1">
                <a:solidFill>
                  <a:srgbClr val="569CD6"/>
                </a:solidFill>
                <a:effectLst/>
                <a:latin typeface="Consolas" panose="020B0609020204030204" pitchFamily="49" charset="0"/>
              </a:rPr>
              <a:t>namespace</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std</a:t>
            </a:r>
            <a:r>
              <a:rPr lang="es-AR" sz="1200" b="0" dirty="0">
                <a:solidFill>
                  <a:srgbClr val="D4D4D4"/>
                </a:solidFill>
                <a:effectLst/>
                <a:latin typeface="Consolas" panose="020B0609020204030204" pitchFamily="49" charset="0"/>
              </a:rPr>
              <a:t>;</a:t>
            </a:r>
          </a:p>
          <a:p>
            <a:br>
              <a:rPr lang="es-AR" sz="1200" b="0" dirty="0">
                <a:solidFill>
                  <a:srgbClr val="D4D4D4"/>
                </a:solidFill>
                <a:effectLst/>
                <a:latin typeface="Consolas" panose="020B0609020204030204" pitchFamily="49" charset="0"/>
              </a:rPr>
            </a:br>
            <a:r>
              <a:rPr lang="es-AR" sz="1200" b="0" dirty="0">
                <a:solidFill>
                  <a:srgbClr val="C586C0"/>
                </a:solidFill>
                <a:effectLst/>
                <a:latin typeface="Consolas" panose="020B0609020204030204" pitchFamily="49" charset="0"/>
              </a:rPr>
              <a:t>#include</a:t>
            </a:r>
            <a:r>
              <a:rPr lang="es-AR" sz="1200" b="0" dirty="0">
                <a:solidFill>
                  <a:srgbClr val="569CD6"/>
                </a:solidFill>
                <a:effectLst/>
                <a:latin typeface="Consolas" panose="020B0609020204030204" pitchFamily="49" charset="0"/>
              </a:rPr>
              <a:t> </a:t>
            </a:r>
            <a:r>
              <a:rPr lang="es-AR" sz="1200" b="0" dirty="0">
                <a:solidFill>
                  <a:srgbClr val="CE9178"/>
                </a:solidFill>
                <a:effectLst/>
                <a:latin typeface="Consolas" panose="020B0609020204030204" pitchFamily="49" charset="0"/>
              </a:rPr>
              <a:t>&lt;iostream&gt;</a:t>
            </a:r>
            <a:endParaRPr lang="es-AR" sz="1200" b="0" dirty="0">
              <a:solidFill>
                <a:srgbClr val="D4D4D4"/>
              </a:solidFill>
              <a:effectLst/>
              <a:latin typeface="Consolas" panose="020B0609020204030204" pitchFamily="49" charset="0"/>
            </a:endParaRPr>
          </a:p>
          <a:p>
            <a:r>
              <a:rPr lang="es-AR" sz="1200" b="0" dirty="0" err="1">
                <a:solidFill>
                  <a:srgbClr val="C586C0"/>
                </a:solidFill>
                <a:effectLst/>
                <a:latin typeface="Consolas" panose="020B0609020204030204" pitchFamily="49" charset="0"/>
              </a:rPr>
              <a:t>using</a:t>
            </a:r>
            <a:r>
              <a:rPr lang="es-AR" sz="1200" b="0" dirty="0">
                <a:solidFill>
                  <a:srgbClr val="D4D4D4"/>
                </a:solidFill>
                <a:effectLst/>
                <a:latin typeface="Consolas" panose="020B0609020204030204" pitchFamily="49" charset="0"/>
              </a:rPr>
              <a:t> </a:t>
            </a:r>
            <a:r>
              <a:rPr lang="es-AR" sz="1200" b="0" dirty="0" err="1">
                <a:solidFill>
                  <a:srgbClr val="569CD6"/>
                </a:solidFill>
                <a:effectLst/>
                <a:latin typeface="Consolas" panose="020B0609020204030204" pitchFamily="49" charset="0"/>
              </a:rPr>
              <a:t>namespace</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std</a:t>
            </a:r>
            <a:r>
              <a:rPr lang="es-AR" sz="1200" b="0" dirty="0">
                <a:solidFill>
                  <a:srgbClr val="D4D4D4"/>
                </a:solidFill>
                <a:effectLst/>
                <a:latin typeface="Consolas" panose="020B0609020204030204" pitchFamily="49" charset="0"/>
              </a:rPr>
              <a:t>;</a:t>
            </a:r>
          </a:p>
          <a:p>
            <a:br>
              <a:rPr lang="es-AR" sz="1200" b="0" dirty="0">
                <a:solidFill>
                  <a:srgbClr val="D4D4D4"/>
                </a:solidFill>
                <a:effectLst/>
                <a:latin typeface="Consolas" panose="020B0609020204030204" pitchFamily="49" charset="0"/>
              </a:rPr>
            </a:br>
            <a:r>
              <a:rPr lang="es-AR" sz="1200" b="0" dirty="0" err="1">
                <a:solidFill>
                  <a:srgbClr val="569CD6"/>
                </a:solidFill>
                <a:effectLst/>
                <a:latin typeface="Consolas" panose="020B0609020204030204" pitchFamily="49" charset="0"/>
              </a:rPr>
              <a:t>int</a:t>
            </a:r>
            <a:r>
              <a:rPr lang="es-AR" sz="1200" b="0" dirty="0">
                <a:solidFill>
                  <a:srgbClr val="D4D4D4"/>
                </a:solidFill>
                <a:effectLst/>
                <a:latin typeface="Consolas" panose="020B0609020204030204" pitchFamily="49" charset="0"/>
              </a:rPr>
              <a:t> </a:t>
            </a:r>
            <a:r>
              <a:rPr lang="es-AR" sz="1200" b="0" dirty="0" err="1">
                <a:solidFill>
                  <a:srgbClr val="DCDCAA"/>
                </a:solidFill>
                <a:effectLst/>
                <a:latin typeface="Consolas" panose="020B0609020204030204" pitchFamily="49" charset="0"/>
              </a:rPr>
              <a:t>main</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a:t>
            </a:r>
          </a:p>
          <a:p>
            <a:r>
              <a:rPr lang="es-AR" sz="1200" b="0" dirty="0" err="1">
                <a:solidFill>
                  <a:srgbClr val="569CD6"/>
                </a:solidFill>
                <a:effectLst/>
                <a:latin typeface="Consolas" panose="020B0609020204030204" pitchFamily="49" charset="0"/>
              </a:rPr>
              <a:t>int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N</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sum</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0</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cout</a:t>
            </a:r>
            <a:r>
              <a:rPr lang="es-AR" sz="1200" b="0" dirty="0">
                <a:solidFill>
                  <a:srgbClr val="DCDCAA"/>
                </a:solidFill>
                <a:effectLst/>
                <a:latin typeface="Consolas" panose="020B0609020204030204" pitchFamily="49" charset="0"/>
              </a:rPr>
              <a:t>&lt;&lt;</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Enter</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the</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dimensions</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of</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the</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square</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matrix</a:t>
            </a:r>
            <a:r>
              <a:rPr lang="es-AR" sz="1200" b="0" dirty="0">
                <a:solidFill>
                  <a:srgbClr val="CE9178"/>
                </a:solidFill>
                <a:effectLst/>
                <a:latin typeface="Consolas" panose="020B0609020204030204" pitchFamily="49" charset="0"/>
              </a:rPr>
              <a:t>: "</a:t>
            </a:r>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cin</a:t>
            </a:r>
            <a:r>
              <a:rPr lang="es-AR" sz="1200" b="0" dirty="0">
                <a:solidFill>
                  <a:srgbClr val="DCDCAA"/>
                </a:solidFill>
                <a:effectLst/>
                <a:latin typeface="Consolas" panose="020B0609020204030204" pitchFamily="49" charset="0"/>
              </a:rPr>
              <a:t>&gt;&gt;</a:t>
            </a:r>
            <a:r>
              <a:rPr lang="es-AR" sz="1200" b="0" dirty="0">
                <a:solidFill>
                  <a:srgbClr val="9CDCFE"/>
                </a:solidFill>
                <a:effectLst/>
                <a:latin typeface="Consolas" panose="020B0609020204030204" pitchFamily="49" charset="0"/>
              </a:rPr>
              <a:t>N</a:t>
            </a:r>
            <a:r>
              <a:rPr lang="es-AR" sz="1200" b="0" dirty="0">
                <a:solidFill>
                  <a:srgbClr val="D4D4D4"/>
                </a:solidFill>
                <a:effectLst/>
                <a:latin typeface="Consolas" panose="020B0609020204030204" pitchFamily="49" charset="0"/>
              </a:rPr>
              <a:t>;</a:t>
            </a:r>
          </a:p>
          <a:p>
            <a:r>
              <a:rPr lang="es-AR" sz="1200" b="0" dirty="0" err="1">
                <a:solidFill>
                  <a:srgbClr val="569CD6"/>
                </a:solidFill>
                <a:effectLst/>
                <a:latin typeface="Consolas" panose="020B0609020204030204" pitchFamily="49" charset="0"/>
              </a:rPr>
              <a:t>int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arr</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N</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N</a:t>
            </a:r>
            <a:r>
              <a:rPr lang="es-AR" sz="1200" b="0" dirty="0">
                <a:solidFill>
                  <a:srgbClr val="D4D4D4"/>
                </a:solidFill>
                <a:effectLst/>
                <a:latin typeface="Consolas" panose="020B0609020204030204" pitchFamily="49" charset="0"/>
              </a:rPr>
              <a:t>];</a:t>
            </a:r>
          </a:p>
          <a:p>
            <a:r>
              <a:rPr lang="es-AR" sz="1200" b="0" dirty="0" err="1">
                <a:solidFill>
                  <a:srgbClr val="C586C0"/>
                </a:solidFill>
                <a:effectLst/>
                <a:latin typeface="Consolas" panose="020B0609020204030204" pitchFamily="49" charset="0"/>
              </a:rPr>
              <a:t>for</a:t>
            </a:r>
            <a:r>
              <a:rPr lang="es-AR" sz="1200" b="0" dirty="0">
                <a:solidFill>
                  <a:srgbClr val="D4D4D4"/>
                </a:solidFill>
                <a:effectLst/>
                <a:latin typeface="Consolas" panose="020B0609020204030204" pitchFamily="49" charset="0"/>
              </a:rPr>
              <a:t>(</a:t>
            </a:r>
            <a:r>
              <a:rPr lang="es-AR" sz="1200" b="0" dirty="0" err="1">
                <a:solidFill>
                  <a:srgbClr val="569CD6"/>
                </a:solidFill>
                <a:effectLst/>
                <a:latin typeface="Consolas" panose="020B0609020204030204" pitchFamily="49" charset="0"/>
              </a:rPr>
              <a:t>int</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i</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0</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i</a:t>
            </a:r>
            <a:r>
              <a:rPr lang="es-AR" sz="1200" b="0" dirty="0">
                <a:solidFill>
                  <a:srgbClr val="D4D4D4"/>
                </a:solidFill>
                <a:effectLst/>
                <a:latin typeface="Consolas" panose="020B0609020204030204" pitchFamily="49" charset="0"/>
              </a:rPr>
              <a:t>&lt;</a:t>
            </a:r>
            <a:r>
              <a:rPr lang="es-AR" sz="1200" b="0" dirty="0" err="1">
                <a:solidFill>
                  <a:srgbClr val="9CDCFE"/>
                </a:solidFill>
                <a:effectLst/>
                <a:latin typeface="Consolas" panose="020B0609020204030204" pitchFamily="49" charset="0"/>
              </a:rPr>
              <a:t>N</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i</a:t>
            </a:r>
            <a:r>
              <a:rPr lang="es-AR" sz="1200" b="0" dirty="0">
                <a:solidFill>
                  <a:srgbClr val="D4D4D4"/>
                </a:solidFill>
                <a:effectLst/>
                <a:latin typeface="Consolas" panose="020B0609020204030204" pitchFamily="49" charset="0"/>
              </a:rPr>
              <a:t>++)</a:t>
            </a:r>
            <a:r>
              <a:rPr lang="es-AR" sz="1200" b="0" dirty="0">
                <a:solidFill>
                  <a:srgbClr val="6A9955"/>
                </a:solidFill>
                <a:effectLst/>
                <a:latin typeface="Consolas" panose="020B0609020204030204" pitchFamily="49" charset="0"/>
              </a:rPr>
              <a:t> //</a:t>
            </a:r>
            <a:r>
              <a:rPr lang="es-AR" sz="1200" b="0" dirty="0" err="1">
                <a:solidFill>
                  <a:srgbClr val="6A9955"/>
                </a:solidFill>
                <a:effectLst/>
                <a:latin typeface="Consolas" panose="020B0609020204030204" pitchFamily="49" charset="0"/>
              </a:rPr>
              <a:t>outer</a:t>
            </a:r>
            <a:r>
              <a:rPr lang="es-AR" sz="1200" b="0" dirty="0">
                <a:solidFill>
                  <a:srgbClr val="6A9955"/>
                </a:solidFill>
                <a:effectLst/>
                <a:latin typeface="Consolas" panose="020B0609020204030204" pitchFamily="49" charset="0"/>
              </a:rPr>
              <a:t> </a:t>
            </a:r>
            <a:r>
              <a:rPr lang="es-AR" sz="1200" b="0" dirty="0" err="1">
                <a:solidFill>
                  <a:srgbClr val="6A9955"/>
                </a:solidFill>
                <a:effectLst/>
                <a:latin typeface="Consolas" panose="020B0609020204030204" pitchFamily="49" charset="0"/>
              </a:rPr>
              <a:t>loop</a:t>
            </a:r>
            <a:endParaRPr lang="es-AR" sz="1200" b="0" dirty="0">
              <a:solidFill>
                <a:srgbClr val="D4D4D4"/>
              </a:solidFill>
              <a:effectLst/>
              <a:latin typeface="Consolas" panose="020B0609020204030204" pitchFamily="49" charset="0"/>
            </a:endParaRPr>
          </a:p>
          <a:p>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for</a:t>
            </a:r>
            <a:r>
              <a:rPr lang="es-AR" sz="1200" b="0" dirty="0">
                <a:solidFill>
                  <a:srgbClr val="D4D4D4"/>
                </a:solidFill>
                <a:effectLst/>
                <a:latin typeface="Consolas" panose="020B0609020204030204" pitchFamily="49" charset="0"/>
              </a:rPr>
              <a:t>(</a:t>
            </a:r>
            <a:r>
              <a:rPr lang="es-AR" sz="1200" b="0" dirty="0" err="1">
                <a:solidFill>
                  <a:srgbClr val="569CD6"/>
                </a:solidFill>
                <a:effectLst/>
                <a:latin typeface="Consolas" panose="020B0609020204030204" pitchFamily="49" charset="0"/>
              </a:rPr>
              <a:t>int</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j</a:t>
            </a:r>
            <a:r>
              <a:rPr lang="es-AR" sz="1200" b="0" dirty="0">
                <a:solidFill>
                  <a:srgbClr val="D4D4D4"/>
                </a:solidFill>
                <a:effectLst/>
                <a:latin typeface="Consolas" panose="020B0609020204030204" pitchFamily="49" charset="0"/>
              </a:rPr>
              <a:t>=</a:t>
            </a:r>
            <a:r>
              <a:rPr lang="es-AR" sz="1200" b="0" dirty="0">
                <a:solidFill>
                  <a:srgbClr val="B5CEA8"/>
                </a:solidFill>
                <a:effectLst/>
                <a:latin typeface="Consolas" panose="020B0609020204030204" pitchFamily="49" charset="0"/>
              </a:rPr>
              <a:t>0</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j</a:t>
            </a:r>
            <a:r>
              <a:rPr lang="es-AR" sz="1200" b="0" dirty="0">
                <a:solidFill>
                  <a:srgbClr val="D4D4D4"/>
                </a:solidFill>
                <a:effectLst/>
                <a:latin typeface="Consolas" panose="020B0609020204030204" pitchFamily="49" charset="0"/>
              </a:rPr>
              <a:t>&lt;</a:t>
            </a:r>
            <a:r>
              <a:rPr lang="es-AR" sz="1200" b="0" dirty="0" err="1">
                <a:solidFill>
                  <a:srgbClr val="9CDCFE"/>
                </a:solidFill>
                <a:effectLst/>
                <a:latin typeface="Consolas" panose="020B0609020204030204" pitchFamily="49" charset="0"/>
              </a:rPr>
              <a:t>N</a:t>
            </a:r>
            <a:r>
              <a:rPr lang="es-AR" sz="1200" b="0" dirty="0" err="1">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j</a:t>
            </a:r>
            <a:r>
              <a:rPr lang="es-AR" sz="1200" b="0" dirty="0">
                <a:solidFill>
                  <a:srgbClr val="D4D4D4"/>
                </a:solidFill>
                <a:effectLst/>
                <a:latin typeface="Consolas" panose="020B0609020204030204" pitchFamily="49" charset="0"/>
              </a:rPr>
              <a:t>++)</a:t>
            </a:r>
            <a:r>
              <a:rPr lang="es-AR" sz="1200" b="0" dirty="0">
                <a:solidFill>
                  <a:srgbClr val="6A9955"/>
                </a:solidFill>
                <a:effectLst/>
                <a:latin typeface="Consolas" panose="020B0609020204030204" pitchFamily="49" charset="0"/>
              </a:rPr>
              <a:t> //</a:t>
            </a:r>
            <a:r>
              <a:rPr lang="es-AR" sz="1200" b="0" dirty="0" err="1">
                <a:solidFill>
                  <a:srgbClr val="6A9955"/>
                </a:solidFill>
                <a:effectLst/>
                <a:latin typeface="Consolas" panose="020B0609020204030204" pitchFamily="49" charset="0"/>
              </a:rPr>
              <a:t>inner</a:t>
            </a:r>
            <a:r>
              <a:rPr lang="es-AR" sz="1200" b="0" dirty="0">
                <a:solidFill>
                  <a:srgbClr val="6A9955"/>
                </a:solidFill>
                <a:effectLst/>
                <a:latin typeface="Consolas" panose="020B0609020204030204" pitchFamily="49" charset="0"/>
              </a:rPr>
              <a:t> </a:t>
            </a:r>
            <a:r>
              <a:rPr lang="es-AR" sz="1200" b="0" dirty="0" err="1">
                <a:solidFill>
                  <a:srgbClr val="6A9955"/>
                </a:solidFill>
                <a:effectLst/>
                <a:latin typeface="Consolas" panose="020B0609020204030204" pitchFamily="49" charset="0"/>
              </a:rPr>
              <a:t>loop</a:t>
            </a:r>
            <a:endParaRPr lang="es-AR" sz="1200" b="0" dirty="0">
              <a:solidFill>
                <a:srgbClr val="D4D4D4"/>
              </a:solidFill>
              <a:effectLst/>
              <a:latin typeface="Consolas" panose="020B0609020204030204" pitchFamily="49" charset="0"/>
            </a:endParaRPr>
          </a:p>
          <a:p>
            <a:r>
              <a:rPr lang="es-AR" sz="1200" b="0" dirty="0">
                <a:solidFill>
                  <a:srgbClr val="D4D4D4"/>
                </a:solidFill>
                <a:effectLst/>
                <a:latin typeface="Consolas" panose="020B0609020204030204" pitchFamily="49" charset="0"/>
              </a:rPr>
              <a:t>    {</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cout</a:t>
            </a:r>
            <a:r>
              <a:rPr lang="es-AR" sz="1200" b="0" dirty="0">
                <a:solidFill>
                  <a:srgbClr val="DCDCAA"/>
                </a:solidFill>
                <a:effectLst/>
                <a:latin typeface="Consolas" panose="020B0609020204030204" pitchFamily="49" charset="0"/>
              </a:rPr>
              <a:t>&lt;&lt;</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Enter</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the</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element</a:t>
            </a:r>
            <a:r>
              <a:rPr lang="es-AR" sz="1200" b="0" dirty="0">
                <a:solidFill>
                  <a:srgbClr val="CE9178"/>
                </a:solidFill>
                <a:effectLst/>
                <a:latin typeface="Consolas" panose="020B0609020204030204" pitchFamily="49" charset="0"/>
              </a:rPr>
              <a:t> in position   "</a:t>
            </a:r>
            <a:r>
              <a:rPr lang="es-AR" sz="1200" b="0" dirty="0">
                <a:solidFill>
                  <a:srgbClr val="DCDCAA"/>
                </a:solidFill>
                <a:effectLst/>
                <a:latin typeface="Consolas" panose="020B0609020204030204" pitchFamily="49" charset="0"/>
              </a:rPr>
              <a:t>&lt;&lt;</a:t>
            </a:r>
            <a:r>
              <a:rPr lang="es-AR" sz="1200" b="0" dirty="0">
                <a:solidFill>
                  <a:srgbClr val="9CDCFE"/>
                </a:solidFill>
                <a:effectLst/>
                <a:latin typeface="Consolas" panose="020B0609020204030204" pitchFamily="49" charset="0"/>
              </a:rPr>
              <a:t>i</a:t>
            </a:r>
            <a:r>
              <a:rPr lang="es-AR" sz="1200" b="0" dirty="0">
                <a:solidFill>
                  <a:srgbClr val="DCDCAA"/>
                </a:solidFill>
                <a:effectLst/>
                <a:latin typeface="Consolas" panose="020B0609020204030204" pitchFamily="49" charset="0"/>
              </a:rPr>
              <a:t>&lt;&lt;</a:t>
            </a:r>
            <a:r>
              <a:rPr lang="es-AR" sz="1200" b="0" dirty="0">
                <a:solidFill>
                  <a:srgbClr val="CE9178"/>
                </a:solidFill>
                <a:effectLst/>
                <a:latin typeface="Consolas" panose="020B0609020204030204" pitchFamily="49" charset="0"/>
              </a:rPr>
              <a:t>","</a:t>
            </a:r>
            <a:r>
              <a:rPr lang="es-AR" sz="1200" b="0" dirty="0">
                <a:solidFill>
                  <a:srgbClr val="DCDCAA"/>
                </a:solidFill>
                <a:effectLst/>
                <a:latin typeface="Consolas" panose="020B0609020204030204" pitchFamily="49" charset="0"/>
              </a:rPr>
              <a:t>&lt;&lt;</a:t>
            </a:r>
            <a:r>
              <a:rPr lang="es-AR" sz="1200" b="0" dirty="0">
                <a:solidFill>
                  <a:srgbClr val="9CDCFE"/>
                </a:solidFill>
                <a:effectLst/>
                <a:latin typeface="Consolas" panose="020B0609020204030204" pitchFamily="49" charset="0"/>
              </a:rPr>
              <a:t>j</a:t>
            </a:r>
            <a:r>
              <a:rPr lang="es-AR" sz="1200" b="0" dirty="0">
                <a:solidFill>
                  <a:srgbClr val="DCDCAA"/>
                </a:solidFill>
                <a:effectLst/>
                <a:latin typeface="Consolas" panose="020B0609020204030204" pitchFamily="49" charset="0"/>
              </a:rPr>
              <a:t>&lt;&lt;</a:t>
            </a:r>
            <a:r>
              <a:rPr lang="es-AR" sz="1200" b="0" dirty="0">
                <a:solidFill>
                  <a:srgbClr val="CE9178"/>
                </a:solidFill>
                <a:effectLst/>
                <a:latin typeface="Consolas" panose="020B0609020204030204" pitchFamily="49" charset="0"/>
              </a:rPr>
              <a:t>": "</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cin</a:t>
            </a:r>
            <a:r>
              <a:rPr lang="es-AR" sz="1200" b="0" dirty="0">
                <a:solidFill>
                  <a:srgbClr val="DCDCAA"/>
                </a:solidFill>
                <a:effectLst/>
                <a:latin typeface="Consolas" panose="020B0609020204030204" pitchFamily="49" charset="0"/>
              </a:rPr>
              <a:t>&gt;&gt;</a:t>
            </a:r>
            <a:r>
              <a:rPr lang="es-AR" sz="1200" b="0" dirty="0" err="1">
                <a:solidFill>
                  <a:srgbClr val="9CDCFE"/>
                </a:solidFill>
                <a:effectLst/>
                <a:latin typeface="Consolas" panose="020B0609020204030204" pitchFamily="49" charset="0"/>
              </a:rPr>
              <a:t>arr</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i</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j</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sum</a:t>
            </a:r>
            <a:r>
              <a:rPr lang="es-AR" sz="1200" b="0" dirty="0">
                <a:solidFill>
                  <a:srgbClr val="D4D4D4"/>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arr</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i</a:t>
            </a:r>
            <a:r>
              <a:rPr lang="es-AR" sz="1200" b="0" dirty="0">
                <a:solidFill>
                  <a:srgbClr val="D4D4D4"/>
                </a:solidFill>
                <a:effectLst/>
                <a:latin typeface="Consolas" panose="020B0609020204030204" pitchFamily="49" charset="0"/>
              </a:rPr>
              <a:t>][</a:t>
            </a:r>
            <a:r>
              <a:rPr lang="es-AR" sz="1200" b="0" dirty="0">
                <a:solidFill>
                  <a:srgbClr val="9CDCFE"/>
                </a:solidFill>
                <a:effectLst/>
                <a:latin typeface="Consolas" panose="020B0609020204030204" pitchFamily="49" charset="0"/>
              </a:rPr>
              <a:t>j</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p>
          <a:p>
            <a:r>
              <a:rPr lang="es-AR" sz="1200" b="0" dirty="0">
                <a:solidFill>
                  <a:srgbClr val="D4D4D4"/>
                </a:solidFill>
                <a:effectLst/>
                <a:latin typeface="Consolas" panose="020B0609020204030204" pitchFamily="49" charset="0"/>
              </a:rPr>
              <a:t>}</a:t>
            </a:r>
          </a:p>
          <a:p>
            <a:r>
              <a:rPr lang="es-AR" sz="1200" b="0" dirty="0" err="1">
                <a:solidFill>
                  <a:srgbClr val="9CDCFE"/>
                </a:solidFill>
                <a:effectLst/>
                <a:latin typeface="Consolas" panose="020B0609020204030204" pitchFamily="49" charset="0"/>
              </a:rPr>
              <a:t>cout</a:t>
            </a:r>
            <a:r>
              <a:rPr lang="es-AR" sz="1200" b="0" dirty="0">
                <a:solidFill>
                  <a:srgbClr val="DCDCAA"/>
                </a:solidFill>
                <a:effectLst/>
                <a:latin typeface="Consolas" panose="020B0609020204030204" pitchFamily="49" charset="0"/>
              </a:rPr>
              <a:t>&lt;&lt;</a:t>
            </a:r>
            <a:r>
              <a:rPr lang="es-AR" sz="1200" b="0" dirty="0">
                <a:solidFill>
                  <a:srgbClr val="CE9178"/>
                </a:solidFill>
                <a:effectLst/>
                <a:latin typeface="Consolas" panose="020B0609020204030204" pitchFamily="49" charset="0"/>
              </a:rPr>
              <a:t>"</a:t>
            </a:r>
            <a:r>
              <a:rPr lang="es-AR" sz="1200" b="0" dirty="0" err="1">
                <a:solidFill>
                  <a:srgbClr val="CE9178"/>
                </a:solidFill>
                <a:effectLst/>
                <a:latin typeface="Consolas" panose="020B0609020204030204" pitchFamily="49" charset="0"/>
              </a:rPr>
              <a:t>The</a:t>
            </a:r>
            <a:r>
              <a:rPr lang="es-AR" sz="1200" b="0" dirty="0">
                <a:solidFill>
                  <a:srgbClr val="CE9178"/>
                </a:solidFill>
                <a:effectLst/>
                <a:latin typeface="Consolas" panose="020B0609020204030204" pitchFamily="49" charset="0"/>
              </a:rPr>
              <a:t> sum </a:t>
            </a:r>
            <a:r>
              <a:rPr lang="es-AR" sz="1200" b="0" dirty="0" err="1">
                <a:solidFill>
                  <a:srgbClr val="CE9178"/>
                </a:solidFill>
                <a:effectLst/>
                <a:latin typeface="Consolas" panose="020B0609020204030204" pitchFamily="49" charset="0"/>
              </a:rPr>
              <a:t>of</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the</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elements</a:t>
            </a:r>
            <a:r>
              <a:rPr lang="es-AR" sz="1200" b="0" dirty="0">
                <a:solidFill>
                  <a:srgbClr val="CE9178"/>
                </a:solidFill>
                <a:effectLst/>
                <a:latin typeface="Consolas" panose="020B0609020204030204" pitchFamily="49" charset="0"/>
              </a:rPr>
              <a:t> </a:t>
            </a:r>
            <a:r>
              <a:rPr lang="es-AR" sz="1200" b="0" dirty="0" err="1">
                <a:solidFill>
                  <a:srgbClr val="CE9178"/>
                </a:solidFill>
                <a:effectLst/>
                <a:latin typeface="Consolas" panose="020B0609020204030204" pitchFamily="49" charset="0"/>
              </a:rPr>
              <a:t>is</a:t>
            </a:r>
            <a:r>
              <a:rPr lang="es-AR" sz="1200" b="0" dirty="0">
                <a:solidFill>
                  <a:srgbClr val="CE9178"/>
                </a:solidFill>
                <a:effectLst/>
                <a:latin typeface="Consolas" panose="020B0609020204030204" pitchFamily="49" charset="0"/>
              </a:rPr>
              <a:t> "</a:t>
            </a:r>
            <a:r>
              <a:rPr lang="es-AR" sz="1200" b="0" dirty="0">
                <a:solidFill>
                  <a:srgbClr val="DCDCAA"/>
                </a:solidFill>
                <a:effectLst/>
                <a:latin typeface="Consolas" panose="020B0609020204030204" pitchFamily="49" charset="0"/>
              </a:rPr>
              <a:t>&lt;&lt;</a:t>
            </a:r>
            <a:r>
              <a:rPr lang="es-AR" sz="1200" b="0" dirty="0">
                <a:solidFill>
                  <a:srgbClr val="9CDCFE"/>
                </a:solidFill>
                <a:effectLst/>
                <a:latin typeface="Consolas" panose="020B0609020204030204" pitchFamily="49" charset="0"/>
              </a:rPr>
              <a:t>sum</a:t>
            </a:r>
            <a:r>
              <a:rPr lang="es-AR" sz="1200" b="0" dirty="0">
                <a:solidFill>
                  <a:srgbClr val="D4D4D4"/>
                </a:solidFill>
                <a:effectLst/>
                <a:latin typeface="Consolas" panose="020B0609020204030204" pitchFamily="49" charset="0"/>
              </a:rPr>
              <a:t>;</a:t>
            </a:r>
          </a:p>
          <a:p>
            <a:r>
              <a:rPr lang="es-AR" sz="1200" b="0" dirty="0" err="1">
                <a:solidFill>
                  <a:srgbClr val="C586C0"/>
                </a:solidFill>
                <a:effectLst/>
                <a:latin typeface="Consolas" panose="020B0609020204030204" pitchFamily="49" charset="0"/>
              </a:rPr>
              <a:t>return</a:t>
            </a:r>
            <a:r>
              <a:rPr lang="es-AR" sz="1200" b="0" dirty="0">
                <a:solidFill>
                  <a:srgbClr val="D4D4D4"/>
                </a:solidFill>
                <a:effectLst/>
                <a:latin typeface="Consolas" panose="020B0609020204030204" pitchFamily="49" charset="0"/>
              </a:rPr>
              <a:t> </a:t>
            </a:r>
            <a:r>
              <a:rPr lang="es-AR" sz="1200" b="0" dirty="0">
                <a:solidFill>
                  <a:srgbClr val="B5CEA8"/>
                </a:solidFill>
                <a:effectLst/>
                <a:latin typeface="Consolas" panose="020B0609020204030204" pitchFamily="49" charset="0"/>
              </a:rPr>
              <a:t>0</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a:t>
            </a:r>
          </a:p>
        </p:txBody>
      </p:sp>
      <p:sp>
        <p:nvSpPr>
          <p:cNvPr id="7" name="CuadroTexto 6">
            <a:extLst>
              <a:ext uri="{FF2B5EF4-FFF2-40B4-BE49-F238E27FC236}">
                <a16:creationId xmlns:a16="http://schemas.microsoft.com/office/drawing/2014/main" id="{DDD5A2C1-97E1-4B22-A2B9-BEF36E2FCBBE}"/>
              </a:ext>
            </a:extLst>
          </p:cNvPr>
          <p:cNvSpPr txBox="1"/>
          <p:nvPr/>
        </p:nvSpPr>
        <p:spPr>
          <a:xfrm>
            <a:off x="8769618" y="1511176"/>
            <a:ext cx="3581400" cy="1384995"/>
          </a:xfrm>
          <a:prstGeom prst="rect">
            <a:avLst/>
          </a:prstGeom>
          <a:noFill/>
        </p:spPr>
        <p:txBody>
          <a:bodyPr wrap="square">
            <a:spAutoFit/>
          </a:bodyPr>
          <a:lstStyle/>
          <a:p>
            <a:r>
              <a:rPr lang="es-AR" sz="1200" dirty="0">
                <a:solidFill>
                  <a:schemeClr val="bg2">
                    <a:lumMod val="75000"/>
                  </a:schemeClr>
                </a:solidFill>
              </a:rPr>
              <a:t>Output:</a:t>
            </a:r>
          </a:p>
          <a:p>
            <a:r>
              <a:rPr lang="es-AR" sz="1200" dirty="0" err="1">
                <a:solidFill>
                  <a:schemeClr val="bg2">
                    <a:lumMod val="75000"/>
                  </a:schemeClr>
                </a:solidFill>
              </a:rPr>
              <a:t>Enter</a:t>
            </a:r>
            <a:r>
              <a:rPr lang="es-AR" sz="1200" dirty="0">
                <a:solidFill>
                  <a:schemeClr val="bg2">
                    <a:lumMod val="75000"/>
                  </a:schemeClr>
                </a:solidFill>
              </a:rPr>
              <a:t> </a:t>
            </a:r>
            <a:r>
              <a:rPr lang="es-AR" sz="1200" dirty="0" err="1">
                <a:solidFill>
                  <a:schemeClr val="bg2">
                    <a:lumMod val="75000"/>
                  </a:schemeClr>
                </a:solidFill>
              </a:rPr>
              <a:t>the</a:t>
            </a:r>
            <a:r>
              <a:rPr lang="es-AR" sz="1200" dirty="0">
                <a:solidFill>
                  <a:schemeClr val="bg2">
                    <a:lumMod val="75000"/>
                  </a:schemeClr>
                </a:solidFill>
              </a:rPr>
              <a:t> </a:t>
            </a:r>
            <a:r>
              <a:rPr lang="es-AR" sz="1200" dirty="0" err="1">
                <a:solidFill>
                  <a:schemeClr val="bg2">
                    <a:lumMod val="75000"/>
                  </a:schemeClr>
                </a:solidFill>
              </a:rPr>
              <a:t>dimensions</a:t>
            </a:r>
            <a:r>
              <a:rPr lang="es-AR" sz="1200" dirty="0">
                <a:solidFill>
                  <a:schemeClr val="bg2">
                    <a:lumMod val="75000"/>
                  </a:schemeClr>
                </a:solidFill>
              </a:rPr>
              <a:t> </a:t>
            </a:r>
            <a:r>
              <a:rPr lang="es-AR" sz="1200" dirty="0" err="1">
                <a:solidFill>
                  <a:schemeClr val="bg2">
                    <a:lumMod val="75000"/>
                  </a:schemeClr>
                </a:solidFill>
              </a:rPr>
              <a:t>of</a:t>
            </a:r>
            <a:r>
              <a:rPr lang="es-AR" sz="1200" dirty="0">
                <a:solidFill>
                  <a:schemeClr val="bg2">
                    <a:lumMod val="75000"/>
                  </a:schemeClr>
                </a:solidFill>
              </a:rPr>
              <a:t> </a:t>
            </a:r>
            <a:r>
              <a:rPr lang="es-AR" sz="1200" dirty="0" err="1">
                <a:solidFill>
                  <a:schemeClr val="bg2">
                    <a:lumMod val="75000"/>
                  </a:schemeClr>
                </a:solidFill>
              </a:rPr>
              <a:t>the</a:t>
            </a:r>
            <a:r>
              <a:rPr lang="es-AR" sz="1200" dirty="0">
                <a:solidFill>
                  <a:schemeClr val="bg2">
                    <a:lumMod val="75000"/>
                  </a:schemeClr>
                </a:solidFill>
              </a:rPr>
              <a:t> </a:t>
            </a:r>
            <a:r>
              <a:rPr lang="es-AR" sz="1200" dirty="0" err="1">
                <a:solidFill>
                  <a:schemeClr val="bg2">
                    <a:lumMod val="75000"/>
                  </a:schemeClr>
                </a:solidFill>
              </a:rPr>
              <a:t>square</a:t>
            </a:r>
            <a:r>
              <a:rPr lang="es-AR" sz="1200" dirty="0">
                <a:solidFill>
                  <a:schemeClr val="bg2">
                    <a:lumMod val="75000"/>
                  </a:schemeClr>
                </a:solidFill>
              </a:rPr>
              <a:t> </a:t>
            </a:r>
            <a:r>
              <a:rPr lang="es-AR" sz="1200" dirty="0" err="1">
                <a:solidFill>
                  <a:schemeClr val="bg2">
                    <a:lumMod val="75000"/>
                  </a:schemeClr>
                </a:solidFill>
              </a:rPr>
              <a:t>matrix</a:t>
            </a:r>
            <a:r>
              <a:rPr lang="es-AR" sz="1200" dirty="0">
                <a:solidFill>
                  <a:schemeClr val="bg2">
                    <a:lumMod val="75000"/>
                  </a:schemeClr>
                </a:solidFill>
              </a:rPr>
              <a:t>: 2</a:t>
            </a:r>
          </a:p>
          <a:p>
            <a:r>
              <a:rPr lang="es-AR" sz="1200" dirty="0" err="1">
                <a:solidFill>
                  <a:schemeClr val="bg2">
                    <a:lumMod val="75000"/>
                  </a:schemeClr>
                </a:solidFill>
              </a:rPr>
              <a:t>Enter</a:t>
            </a:r>
            <a:r>
              <a:rPr lang="es-AR" sz="1200" dirty="0">
                <a:solidFill>
                  <a:schemeClr val="bg2">
                    <a:lumMod val="75000"/>
                  </a:schemeClr>
                </a:solidFill>
              </a:rPr>
              <a:t> </a:t>
            </a:r>
            <a:r>
              <a:rPr lang="es-AR" sz="1200" dirty="0" err="1">
                <a:solidFill>
                  <a:schemeClr val="bg2">
                    <a:lumMod val="75000"/>
                  </a:schemeClr>
                </a:solidFill>
              </a:rPr>
              <a:t>the</a:t>
            </a:r>
            <a:r>
              <a:rPr lang="es-AR" sz="1200" dirty="0">
                <a:solidFill>
                  <a:schemeClr val="bg2">
                    <a:lumMod val="75000"/>
                  </a:schemeClr>
                </a:solidFill>
              </a:rPr>
              <a:t> </a:t>
            </a:r>
            <a:r>
              <a:rPr lang="es-AR" sz="1200" dirty="0" err="1">
                <a:solidFill>
                  <a:schemeClr val="bg2">
                    <a:lumMod val="75000"/>
                  </a:schemeClr>
                </a:solidFill>
              </a:rPr>
              <a:t>element</a:t>
            </a:r>
            <a:r>
              <a:rPr lang="es-AR" sz="1200" dirty="0">
                <a:solidFill>
                  <a:schemeClr val="bg2">
                    <a:lumMod val="75000"/>
                  </a:schemeClr>
                </a:solidFill>
              </a:rPr>
              <a:t> in position 0,0: 1</a:t>
            </a:r>
          </a:p>
          <a:p>
            <a:r>
              <a:rPr lang="es-AR" sz="1200" dirty="0" err="1">
                <a:solidFill>
                  <a:schemeClr val="bg2">
                    <a:lumMod val="75000"/>
                  </a:schemeClr>
                </a:solidFill>
              </a:rPr>
              <a:t>Enter</a:t>
            </a:r>
            <a:r>
              <a:rPr lang="es-AR" sz="1200" dirty="0">
                <a:solidFill>
                  <a:schemeClr val="bg2">
                    <a:lumMod val="75000"/>
                  </a:schemeClr>
                </a:solidFill>
              </a:rPr>
              <a:t> </a:t>
            </a:r>
            <a:r>
              <a:rPr lang="es-AR" sz="1200" dirty="0" err="1">
                <a:solidFill>
                  <a:schemeClr val="bg2">
                    <a:lumMod val="75000"/>
                  </a:schemeClr>
                </a:solidFill>
              </a:rPr>
              <a:t>the</a:t>
            </a:r>
            <a:r>
              <a:rPr lang="es-AR" sz="1200" dirty="0">
                <a:solidFill>
                  <a:schemeClr val="bg2">
                    <a:lumMod val="75000"/>
                  </a:schemeClr>
                </a:solidFill>
              </a:rPr>
              <a:t> </a:t>
            </a:r>
            <a:r>
              <a:rPr lang="es-AR" sz="1200" dirty="0" err="1">
                <a:solidFill>
                  <a:schemeClr val="bg2">
                    <a:lumMod val="75000"/>
                  </a:schemeClr>
                </a:solidFill>
              </a:rPr>
              <a:t>element</a:t>
            </a:r>
            <a:r>
              <a:rPr lang="es-AR" sz="1200" dirty="0">
                <a:solidFill>
                  <a:schemeClr val="bg2">
                    <a:lumMod val="75000"/>
                  </a:schemeClr>
                </a:solidFill>
              </a:rPr>
              <a:t> in position 0,1: 2</a:t>
            </a:r>
          </a:p>
          <a:p>
            <a:r>
              <a:rPr lang="es-AR" sz="1200" dirty="0" err="1">
                <a:solidFill>
                  <a:schemeClr val="bg2">
                    <a:lumMod val="75000"/>
                  </a:schemeClr>
                </a:solidFill>
              </a:rPr>
              <a:t>Enter</a:t>
            </a:r>
            <a:r>
              <a:rPr lang="es-AR" sz="1200" dirty="0">
                <a:solidFill>
                  <a:schemeClr val="bg2">
                    <a:lumMod val="75000"/>
                  </a:schemeClr>
                </a:solidFill>
              </a:rPr>
              <a:t> </a:t>
            </a:r>
            <a:r>
              <a:rPr lang="es-AR" sz="1200" dirty="0" err="1">
                <a:solidFill>
                  <a:schemeClr val="bg2">
                    <a:lumMod val="75000"/>
                  </a:schemeClr>
                </a:solidFill>
              </a:rPr>
              <a:t>the</a:t>
            </a:r>
            <a:r>
              <a:rPr lang="es-AR" sz="1200" dirty="0">
                <a:solidFill>
                  <a:schemeClr val="bg2">
                    <a:lumMod val="75000"/>
                  </a:schemeClr>
                </a:solidFill>
              </a:rPr>
              <a:t> </a:t>
            </a:r>
            <a:r>
              <a:rPr lang="es-AR" sz="1200" dirty="0" err="1">
                <a:solidFill>
                  <a:schemeClr val="bg2">
                    <a:lumMod val="75000"/>
                  </a:schemeClr>
                </a:solidFill>
              </a:rPr>
              <a:t>element</a:t>
            </a:r>
            <a:r>
              <a:rPr lang="es-AR" sz="1200" dirty="0">
                <a:solidFill>
                  <a:schemeClr val="bg2">
                    <a:lumMod val="75000"/>
                  </a:schemeClr>
                </a:solidFill>
              </a:rPr>
              <a:t> in position 1,0: 3</a:t>
            </a:r>
          </a:p>
          <a:p>
            <a:r>
              <a:rPr lang="es-AR" sz="1200" dirty="0" err="1">
                <a:solidFill>
                  <a:schemeClr val="bg2">
                    <a:lumMod val="75000"/>
                  </a:schemeClr>
                </a:solidFill>
              </a:rPr>
              <a:t>Enter</a:t>
            </a:r>
            <a:r>
              <a:rPr lang="es-AR" sz="1200" dirty="0">
                <a:solidFill>
                  <a:schemeClr val="bg2">
                    <a:lumMod val="75000"/>
                  </a:schemeClr>
                </a:solidFill>
              </a:rPr>
              <a:t> </a:t>
            </a:r>
            <a:r>
              <a:rPr lang="es-AR" sz="1200" dirty="0" err="1">
                <a:solidFill>
                  <a:schemeClr val="bg2">
                    <a:lumMod val="75000"/>
                  </a:schemeClr>
                </a:solidFill>
              </a:rPr>
              <a:t>the</a:t>
            </a:r>
            <a:r>
              <a:rPr lang="es-AR" sz="1200" dirty="0">
                <a:solidFill>
                  <a:schemeClr val="bg2">
                    <a:lumMod val="75000"/>
                  </a:schemeClr>
                </a:solidFill>
              </a:rPr>
              <a:t> </a:t>
            </a:r>
            <a:r>
              <a:rPr lang="es-AR" sz="1200" dirty="0" err="1">
                <a:solidFill>
                  <a:schemeClr val="bg2">
                    <a:lumMod val="75000"/>
                  </a:schemeClr>
                </a:solidFill>
              </a:rPr>
              <a:t>element</a:t>
            </a:r>
            <a:r>
              <a:rPr lang="es-AR" sz="1200" dirty="0">
                <a:solidFill>
                  <a:schemeClr val="bg2">
                    <a:lumMod val="75000"/>
                  </a:schemeClr>
                </a:solidFill>
              </a:rPr>
              <a:t> in position 1,1: 4</a:t>
            </a:r>
          </a:p>
          <a:p>
            <a:r>
              <a:rPr lang="es-AR" sz="1200" dirty="0" err="1">
                <a:solidFill>
                  <a:schemeClr val="bg2">
                    <a:lumMod val="75000"/>
                  </a:schemeClr>
                </a:solidFill>
              </a:rPr>
              <a:t>The</a:t>
            </a:r>
            <a:r>
              <a:rPr lang="es-AR" sz="1200" dirty="0">
                <a:solidFill>
                  <a:schemeClr val="bg2">
                    <a:lumMod val="75000"/>
                  </a:schemeClr>
                </a:solidFill>
              </a:rPr>
              <a:t> sum </a:t>
            </a:r>
            <a:r>
              <a:rPr lang="es-AR" sz="1200" dirty="0" err="1">
                <a:solidFill>
                  <a:schemeClr val="bg2">
                    <a:lumMod val="75000"/>
                  </a:schemeClr>
                </a:solidFill>
              </a:rPr>
              <a:t>of</a:t>
            </a:r>
            <a:r>
              <a:rPr lang="es-AR" sz="1200" dirty="0">
                <a:solidFill>
                  <a:schemeClr val="bg2">
                    <a:lumMod val="75000"/>
                  </a:schemeClr>
                </a:solidFill>
              </a:rPr>
              <a:t> </a:t>
            </a:r>
            <a:r>
              <a:rPr lang="es-AR" sz="1200" dirty="0" err="1">
                <a:solidFill>
                  <a:schemeClr val="bg2">
                    <a:lumMod val="75000"/>
                  </a:schemeClr>
                </a:solidFill>
              </a:rPr>
              <a:t>the</a:t>
            </a:r>
            <a:r>
              <a:rPr lang="es-AR" sz="1200" dirty="0">
                <a:solidFill>
                  <a:schemeClr val="bg2">
                    <a:lumMod val="75000"/>
                  </a:schemeClr>
                </a:solidFill>
              </a:rPr>
              <a:t> </a:t>
            </a:r>
            <a:r>
              <a:rPr lang="es-AR" sz="1200" dirty="0" err="1">
                <a:solidFill>
                  <a:schemeClr val="bg2">
                    <a:lumMod val="75000"/>
                  </a:schemeClr>
                </a:solidFill>
              </a:rPr>
              <a:t>elements</a:t>
            </a:r>
            <a:r>
              <a:rPr lang="es-AR" sz="1200" dirty="0">
                <a:solidFill>
                  <a:schemeClr val="bg2">
                    <a:lumMod val="75000"/>
                  </a:schemeClr>
                </a:solidFill>
              </a:rPr>
              <a:t> </a:t>
            </a:r>
            <a:r>
              <a:rPr lang="es-AR" sz="1200" dirty="0" err="1">
                <a:solidFill>
                  <a:schemeClr val="bg2">
                    <a:lumMod val="75000"/>
                  </a:schemeClr>
                </a:solidFill>
              </a:rPr>
              <a:t>is</a:t>
            </a:r>
            <a:r>
              <a:rPr lang="es-AR" sz="1200" dirty="0">
                <a:solidFill>
                  <a:schemeClr val="bg2">
                    <a:lumMod val="75000"/>
                  </a:schemeClr>
                </a:solidFill>
              </a:rPr>
              <a:t> 10</a:t>
            </a:r>
          </a:p>
        </p:txBody>
      </p:sp>
      <p:sp>
        <p:nvSpPr>
          <p:cNvPr id="9" name="CuadroTexto 8">
            <a:extLst>
              <a:ext uri="{FF2B5EF4-FFF2-40B4-BE49-F238E27FC236}">
                <a16:creationId xmlns:a16="http://schemas.microsoft.com/office/drawing/2014/main" id="{98B46AA2-1B97-4C4A-A85A-EE812F89D187}"/>
              </a:ext>
            </a:extLst>
          </p:cNvPr>
          <p:cNvSpPr txBox="1"/>
          <p:nvPr/>
        </p:nvSpPr>
        <p:spPr>
          <a:xfrm>
            <a:off x="209550" y="1323513"/>
            <a:ext cx="5548277" cy="2677656"/>
          </a:xfrm>
          <a:prstGeom prst="rect">
            <a:avLst/>
          </a:prstGeom>
          <a:noFill/>
        </p:spPr>
        <p:txBody>
          <a:bodyPr wrap="square">
            <a:spAutoFit/>
          </a:bodyPr>
          <a:lstStyle/>
          <a:p>
            <a:pPr algn="l" fontAlgn="base">
              <a:buFont typeface="Arial" panose="020B0604020202020204" pitchFamily="34" charset="0"/>
              <a:buChar char="•"/>
            </a:pPr>
            <a:r>
              <a:rPr lang="es-MX" sz="1400" b="0" i="0" dirty="0">
                <a:solidFill>
                  <a:schemeClr val="bg1"/>
                </a:solidFill>
                <a:effectLst/>
                <a:latin typeface="inherit"/>
              </a:rPr>
              <a:t>En los dos ejemplos anteriores, ya discutimos la complejidad temporal de </a:t>
            </a:r>
            <a:r>
              <a:rPr lang="es-MX" sz="1400" b="0" i="0" dirty="0" err="1">
                <a:solidFill>
                  <a:schemeClr val="bg1"/>
                </a:solidFill>
                <a:effectLst/>
                <a:latin typeface="inherit"/>
              </a:rPr>
              <a:t>for</a:t>
            </a:r>
            <a:r>
              <a:rPr lang="es-MX" sz="1400" b="0" i="0" dirty="0">
                <a:solidFill>
                  <a:schemeClr val="bg1"/>
                </a:solidFill>
                <a:effectLst/>
                <a:latin typeface="inherit"/>
              </a:rPr>
              <a:t>  y otras declaraciones.</a:t>
            </a:r>
          </a:p>
          <a:p>
            <a:pPr algn="l" fontAlgn="base">
              <a:buFont typeface="Arial" panose="020B0604020202020204" pitchFamily="34" charset="0"/>
              <a:buChar char="•"/>
            </a:pPr>
            <a:r>
              <a:rPr lang="es-MX" sz="1400" b="0" i="0" dirty="0">
                <a:solidFill>
                  <a:schemeClr val="bg1"/>
                </a:solidFill>
                <a:effectLst/>
                <a:latin typeface="inherit"/>
              </a:rPr>
              <a:t>Pero aquí, </a:t>
            </a:r>
            <a:r>
              <a:rPr lang="es-MX" sz="1400" b="1" i="0" dirty="0">
                <a:solidFill>
                  <a:schemeClr val="accent1">
                    <a:lumMod val="60000"/>
                    <a:lumOff val="40000"/>
                  </a:schemeClr>
                </a:solidFill>
                <a:effectLst/>
                <a:latin typeface="inherit"/>
              </a:rPr>
              <a:t>los bucles están anidados</a:t>
            </a:r>
            <a:r>
              <a:rPr lang="es-MX" sz="1400" b="1" i="0" dirty="0">
                <a:solidFill>
                  <a:schemeClr val="bg1"/>
                </a:solidFill>
                <a:effectLst/>
                <a:latin typeface="inherit"/>
              </a:rPr>
              <a:t>, lo</a:t>
            </a:r>
            <a:r>
              <a:rPr lang="es-MX" sz="1400" b="0" i="0" dirty="0">
                <a:solidFill>
                  <a:schemeClr val="bg1"/>
                </a:solidFill>
                <a:effectLst/>
                <a:latin typeface="inherit"/>
              </a:rPr>
              <a:t> que implica que el bucle interno ejecutará N veces para una iteración del bucle externo.</a:t>
            </a:r>
          </a:p>
          <a:p>
            <a:pPr algn="l" fontAlgn="base">
              <a:buFont typeface="Arial" panose="020B0604020202020204" pitchFamily="34" charset="0"/>
              <a:buChar char="•"/>
            </a:pPr>
            <a:r>
              <a:rPr lang="es-MX" sz="1400" b="0" i="0" dirty="0">
                <a:solidFill>
                  <a:schemeClr val="bg1"/>
                </a:solidFill>
                <a:effectLst/>
                <a:latin typeface="inherit"/>
              </a:rPr>
              <a:t>Por lo tanto ejecutará </a:t>
            </a:r>
            <a:r>
              <a:rPr lang="es-MX" sz="1400" b="1" i="0" dirty="0">
                <a:solidFill>
                  <a:schemeClr val="bg1"/>
                </a:solidFill>
                <a:effectLst/>
                <a:latin typeface="inherit"/>
              </a:rPr>
              <a:t>N ✕ N veces</a:t>
            </a:r>
            <a:r>
              <a:rPr lang="es-MX" sz="1400" b="0" i="0" dirty="0">
                <a:solidFill>
                  <a:schemeClr val="bg1"/>
                </a:solidFill>
                <a:effectLst/>
                <a:latin typeface="inherit"/>
              </a:rPr>
              <a:t>, por lo que su complejidad temporal será </a:t>
            </a:r>
            <a:r>
              <a:rPr lang="es-MX" sz="1400" b="1" i="0" dirty="0">
                <a:solidFill>
                  <a:schemeClr val="bg1"/>
                </a:solidFill>
                <a:effectLst/>
                <a:latin typeface="inherit"/>
              </a:rPr>
              <a:t>O(N</a:t>
            </a:r>
            <a:r>
              <a:rPr lang="es-MX" sz="1400" b="1" i="0" baseline="30000" dirty="0">
                <a:solidFill>
                  <a:schemeClr val="bg1"/>
                </a:solidFill>
                <a:effectLst/>
                <a:latin typeface="inherit"/>
              </a:rPr>
              <a:t>2</a:t>
            </a:r>
            <a:r>
              <a:rPr lang="es-MX" sz="1400" b="1" i="0" dirty="0">
                <a:solidFill>
                  <a:schemeClr val="bg1"/>
                </a:solidFill>
                <a:effectLst/>
                <a:latin typeface="inherit"/>
              </a:rPr>
              <a:t>)</a:t>
            </a:r>
            <a:r>
              <a:rPr lang="es-MX" sz="1400" b="0" i="0" dirty="0">
                <a:solidFill>
                  <a:schemeClr val="bg1"/>
                </a:solidFill>
                <a:effectLst/>
                <a:latin typeface="inherit"/>
              </a:rPr>
              <a:t>. Por lo tanto, todo el código tendrá una complejidad de tiempo de O(N</a:t>
            </a:r>
            <a:r>
              <a:rPr lang="es-MX" sz="1400" b="0" i="0" baseline="30000" dirty="0">
                <a:solidFill>
                  <a:schemeClr val="bg1"/>
                </a:solidFill>
                <a:effectLst/>
                <a:latin typeface="inherit"/>
              </a:rPr>
              <a:t>2</a:t>
            </a:r>
            <a:r>
              <a:rPr lang="es-MX" sz="1400" b="0" i="0" dirty="0">
                <a:solidFill>
                  <a:schemeClr val="bg1"/>
                </a:solidFill>
                <a:effectLst/>
                <a:latin typeface="inherit"/>
              </a:rPr>
              <a:t> + 9), donde 9 es la suma de la complejidad temporal O(1) de las declaraciones restantes.</a:t>
            </a:r>
          </a:p>
          <a:p>
            <a:pPr algn="l" fontAlgn="base">
              <a:buFont typeface="Arial" panose="020B0604020202020204" pitchFamily="34" charset="0"/>
              <a:buChar char="•"/>
            </a:pPr>
            <a:r>
              <a:rPr lang="es-MX" sz="1400" b="0" i="0" dirty="0">
                <a:solidFill>
                  <a:schemeClr val="bg1"/>
                </a:solidFill>
                <a:effectLst/>
                <a:latin typeface="inherit"/>
              </a:rPr>
              <a:t>Como ya sabemos, para valores grandes de n, la constante generalmente se descuida, y por lo tanto la complejidad temporal será O(N</a:t>
            </a:r>
            <a:r>
              <a:rPr lang="es-MX" sz="1400" b="0" i="0" baseline="30000" dirty="0">
                <a:solidFill>
                  <a:schemeClr val="bg1"/>
                </a:solidFill>
                <a:effectLst/>
                <a:latin typeface="inherit"/>
              </a:rPr>
              <a:t>2</a:t>
            </a:r>
            <a:r>
              <a:rPr lang="es-MX" sz="1400" b="0" i="0" dirty="0">
                <a:solidFill>
                  <a:schemeClr val="bg1"/>
                </a:solidFill>
                <a:effectLst/>
                <a:latin typeface="inherit"/>
              </a:rPr>
              <a:t>).</a:t>
            </a:r>
          </a:p>
          <a:p>
            <a:pPr algn="l" fontAlgn="base">
              <a:buFont typeface="Arial" panose="020B0604020202020204" pitchFamily="34" charset="0"/>
              <a:buChar char="•"/>
            </a:pPr>
            <a:r>
              <a:rPr lang="es-MX" sz="1400" b="0" i="0" dirty="0">
                <a:solidFill>
                  <a:schemeClr val="bg1"/>
                </a:solidFill>
                <a:effectLst/>
                <a:latin typeface="inherit"/>
                <a:hlinkClick r:id="rId2">
                  <a:extLst>
                    <a:ext uri="{A12FA001-AC4F-418D-AE19-62706E023703}">
                      <ahyp:hlinkClr xmlns:ahyp="http://schemas.microsoft.com/office/drawing/2018/hyperlinkcolor" val="tx"/>
                    </a:ext>
                  </a:extLst>
                </a:hlinkClick>
              </a:rPr>
              <a:t>Ordenación de selección</a:t>
            </a:r>
            <a:r>
              <a:rPr lang="es-MX" sz="1400" b="0" i="0" dirty="0">
                <a:solidFill>
                  <a:schemeClr val="bg1"/>
                </a:solidFill>
                <a:effectLst/>
                <a:latin typeface="inherit"/>
              </a:rPr>
              <a:t>, </a:t>
            </a:r>
            <a:r>
              <a:rPr lang="es-MX" sz="1400" b="0" i="0" dirty="0">
                <a:solidFill>
                  <a:schemeClr val="bg1"/>
                </a:solidFill>
                <a:effectLst/>
                <a:latin typeface="inherit"/>
                <a:hlinkClick r:id="rId3">
                  <a:extLst>
                    <a:ext uri="{A12FA001-AC4F-418D-AE19-62706E023703}">
                      <ahyp:hlinkClr xmlns:ahyp="http://schemas.microsoft.com/office/drawing/2018/hyperlinkcolor" val="tx"/>
                    </a:ext>
                  </a:extLst>
                </a:hlinkClick>
              </a:rPr>
              <a:t>Ordenación de inserción</a:t>
            </a:r>
            <a:r>
              <a:rPr lang="es-MX" sz="1400" b="0" i="0" dirty="0">
                <a:solidFill>
                  <a:schemeClr val="bg1"/>
                </a:solidFill>
                <a:effectLst/>
                <a:latin typeface="inherit"/>
              </a:rPr>
              <a:t> son algunos ejemplos de O(N</a:t>
            </a:r>
            <a:r>
              <a:rPr lang="es-MX" sz="1400" b="0" i="0" baseline="30000" dirty="0">
                <a:solidFill>
                  <a:schemeClr val="bg1"/>
                </a:solidFill>
                <a:effectLst/>
                <a:latin typeface="inherit"/>
              </a:rPr>
              <a:t>2</a:t>
            </a:r>
            <a:r>
              <a:rPr lang="es-MX" sz="1400" b="0" i="0" dirty="0">
                <a:solidFill>
                  <a:schemeClr val="bg1"/>
                </a:solidFill>
                <a:effectLst/>
                <a:latin typeface="inherit"/>
              </a:rPr>
              <a:t>) complejidad del tiempo.</a:t>
            </a:r>
          </a:p>
        </p:txBody>
      </p:sp>
      <p:sp>
        <p:nvSpPr>
          <p:cNvPr id="10" name="CuadroTexto 9">
            <a:extLst>
              <a:ext uri="{FF2B5EF4-FFF2-40B4-BE49-F238E27FC236}">
                <a16:creationId xmlns:a16="http://schemas.microsoft.com/office/drawing/2014/main" id="{7F9CEEBE-3029-4292-8123-E6A5C1C7DBBF}"/>
              </a:ext>
            </a:extLst>
          </p:cNvPr>
          <p:cNvSpPr txBox="1"/>
          <p:nvPr/>
        </p:nvSpPr>
        <p:spPr>
          <a:xfrm>
            <a:off x="209550" y="96386"/>
            <a:ext cx="8972550" cy="978729"/>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MX" dirty="0"/>
              <a:t>Complejidad O(N</a:t>
            </a:r>
            <a:r>
              <a:rPr lang="es-MX" baseline="30000" dirty="0"/>
              <a:t>2</a:t>
            </a:r>
            <a:r>
              <a:rPr lang="es-MX" dirty="0"/>
              <a:t>)</a:t>
            </a:r>
            <a:br>
              <a:rPr lang="es-MX" dirty="0"/>
            </a:br>
            <a:r>
              <a:rPr lang="es-MX" dirty="0"/>
              <a:t>Ejemplos de cálculo de complejidad de tiempo</a:t>
            </a:r>
          </a:p>
        </p:txBody>
      </p:sp>
      <p:pic>
        <p:nvPicPr>
          <p:cNvPr id="3" name="Imagen 2">
            <a:extLst>
              <a:ext uri="{FF2B5EF4-FFF2-40B4-BE49-F238E27FC236}">
                <a16:creationId xmlns:a16="http://schemas.microsoft.com/office/drawing/2014/main" id="{F56AFBD5-5643-F1F5-78A6-E547C32FDA69}"/>
              </a:ext>
            </a:extLst>
          </p:cNvPr>
          <p:cNvPicPr>
            <a:picLocks noChangeAspect="1"/>
          </p:cNvPicPr>
          <p:nvPr/>
        </p:nvPicPr>
        <p:blipFill>
          <a:blip r:embed="rId4"/>
          <a:stretch>
            <a:fillRect/>
          </a:stretch>
        </p:blipFill>
        <p:spPr>
          <a:xfrm>
            <a:off x="2337060" y="4121834"/>
            <a:ext cx="3420767" cy="2500229"/>
          </a:xfrm>
          <a:prstGeom prst="rect">
            <a:avLst/>
          </a:prstGeom>
        </p:spPr>
      </p:pic>
    </p:spTree>
    <p:extLst>
      <p:ext uri="{BB962C8B-B14F-4D97-AF65-F5344CB8AC3E}">
        <p14:creationId xmlns:p14="http://schemas.microsoft.com/office/powerpoint/2010/main" val="1614940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783EB71F-CEFF-4E12-9BD4-78D5A26A0191}"/>
              </a:ext>
            </a:extLst>
          </p:cNvPr>
          <p:cNvSpPr txBox="1"/>
          <p:nvPr/>
        </p:nvSpPr>
        <p:spPr>
          <a:xfrm>
            <a:off x="8647528" y="1657034"/>
            <a:ext cx="3771900" cy="3323987"/>
          </a:xfrm>
          <a:prstGeom prst="rect">
            <a:avLst/>
          </a:prstGeom>
          <a:noFill/>
        </p:spPr>
        <p:txBody>
          <a:bodyPr wrap="square">
            <a:spAutoFit/>
          </a:bodyPr>
          <a:lstStyle/>
          <a:p>
            <a:r>
              <a:rPr lang="es-AR" sz="1400" b="0" dirty="0">
                <a:solidFill>
                  <a:srgbClr val="C586C0"/>
                </a:solidFill>
                <a:effectLst/>
                <a:latin typeface="Consolas" panose="020B0609020204030204" pitchFamily="49" charset="0"/>
              </a:rPr>
              <a:t>#include</a:t>
            </a:r>
            <a:r>
              <a:rPr lang="es-AR" sz="1400" b="0" dirty="0">
                <a:solidFill>
                  <a:srgbClr val="569CD6"/>
                </a:solidFill>
                <a:effectLst/>
                <a:latin typeface="Consolas" panose="020B0609020204030204" pitchFamily="49" charset="0"/>
              </a:rPr>
              <a:t> </a:t>
            </a:r>
            <a:r>
              <a:rPr lang="es-AR" sz="1400" b="0" dirty="0">
                <a:solidFill>
                  <a:srgbClr val="CE9178"/>
                </a:solidFill>
                <a:effectLst/>
                <a:latin typeface="Consolas" panose="020B0609020204030204" pitchFamily="49" charset="0"/>
              </a:rPr>
              <a:t>&lt;iostream&gt;</a:t>
            </a:r>
            <a:endParaRPr lang="es-AR" sz="1400" b="0" dirty="0">
              <a:solidFill>
                <a:srgbClr val="D4D4D4"/>
              </a:solidFill>
              <a:effectLst/>
              <a:latin typeface="Consolas" panose="020B0609020204030204" pitchFamily="49" charset="0"/>
            </a:endParaRPr>
          </a:p>
          <a:p>
            <a:r>
              <a:rPr lang="es-AR" sz="1400" b="0" dirty="0" err="1">
                <a:solidFill>
                  <a:srgbClr val="C586C0"/>
                </a:solidFill>
                <a:effectLst/>
                <a:latin typeface="Consolas" panose="020B0609020204030204" pitchFamily="49" charset="0"/>
              </a:rPr>
              <a:t>using</a:t>
            </a:r>
            <a:r>
              <a:rPr lang="es-AR" sz="1400" b="0" dirty="0">
                <a:solidFill>
                  <a:srgbClr val="D4D4D4"/>
                </a:solidFill>
                <a:effectLst/>
                <a:latin typeface="Consolas" panose="020B0609020204030204" pitchFamily="49" charset="0"/>
              </a:rPr>
              <a:t> </a:t>
            </a:r>
            <a:r>
              <a:rPr lang="es-AR" sz="1400" b="0" dirty="0" err="1">
                <a:solidFill>
                  <a:srgbClr val="569CD6"/>
                </a:solidFill>
                <a:effectLst/>
                <a:latin typeface="Consolas" panose="020B0609020204030204" pitchFamily="49" charset="0"/>
              </a:rPr>
              <a:t>namespace</a:t>
            </a:r>
            <a:r>
              <a:rPr lang="es-AR" sz="1400" b="0" dirty="0">
                <a:solidFill>
                  <a:srgbClr val="D4D4D4"/>
                </a:solidFill>
                <a:effectLst/>
                <a:latin typeface="Consolas" panose="020B0609020204030204" pitchFamily="49" charset="0"/>
              </a:rPr>
              <a:t> </a:t>
            </a:r>
            <a:r>
              <a:rPr lang="es-AR" sz="1400" b="0" dirty="0" err="1">
                <a:solidFill>
                  <a:srgbClr val="4EC9B0"/>
                </a:solidFill>
                <a:effectLst/>
                <a:latin typeface="Consolas" panose="020B0609020204030204" pitchFamily="49" charset="0"/>
              </a:rPr>
              <a:t>std</a:t>
            </a:r>
            <a:r>
              <a:rPr lang="es-AR" sz="1400" b="0" dirty="0">
                <a:solidFill>
                  <a:srgbClr val="D4D4D4"/>
                </a:solidFill>
                <a:effectLst/>
                <a:latin typeface="Consolas" panose="020B0609020204030204" pitchFamily="49" charset="0"/>
              </a:rPr>
              <a:t>;</a:t>
            </a:r>
          </a:p>
          <a:p>
            <a:br>
              <a:rPr lang="es-AR" sz="1400" b="0" dirty="0">
                <a:solidFill>
                  <a:srgbClr val="D4D4D4"/>
                </a:solidFill>
                <a:effectLst/>
                <a:latin typeface="Consolas" panose="020B0609020204030204" pitchFamily="49" charset="0"/>
              </a:rPr>
            </a:br>
            <a:r>
              <a:rPr lang="es-AR" sz="1400" b="0" dirty="0" err="1">
                <a:solidFill>
                  <a:srgbClr val="569CD6"/>
                </a:solidFill>
                <a:effectLst/>
                <a:latin typeface="Consolas" panose="020B0609020204030204" pitchFamily="49" charset="0"/>
              </a:rPr>
              <a:t>int</a:t>
            </a:r>
            <a:r>
              <a:rPr lang="es-AR" sz="1400" b="0" dirty="0">
                <a:solidFill>
                  <a:srgbClr val="D4D4D4"/>
                </a:solidFill>
                <a:effectLst/>
                <a:latin typeface="Consolas" panose="020B0609020204030204" pitchFamily="49" charset="0"/>
              </a:rPr>
              <a:t> </a:t>
            </a:r>
            <a:r>
              <a:rPr lang="es-AR" sz="1400" b="0" dirty="0" err="1">
                <a:solidFill>
                  <a:srgbClr val="DCDCAA"/>
                </a:solidFill>
                <a:effectLst/>
                <a:latin typeface="Consolas" panose="020B0609020204030204" pitchFamily="49" charset="0"/>
              </a:rPr>
              <a:t>main</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a:t>
            </a:r>
          </a:p>
          <a:p>
            <a:r>
              <a:rPr lang="es-AR" sz="1400" b="0" dirty="0" err="1">
                <a:solidFill>
                  <a:srgbClr val="569CD6"/>
                </a:solidFill>
                <a:effectLst/>
                <a:latin typeface="Consolas" panose="020B0609020204030204" pitchFamily="49" charset="0"/>
              </a:rPr>
              <a:t>int</a:t>
            </a:r>
            <a:r>
              <a:rPr lang="es-AR" sz="1400" b="0" dirty="0">
                <a:solidFill>
                  <a:srgbClr val="D4D4D4"/>
                </a:solidFill>
                <a:effectLst/>
                <a:latin typeface="Consolas" panose="020B0609020204030204" pitchFamily="49" charset="0"/>
              </a:rPr>
              <a:t> </a:t>
            </a:r>
            <a:r>
              <a:rPr lang="es-AR" sz="1400" b="0" dirty="0">
                <a:solidFill>
                  <a:srgbClr val="9CDCFE"/>
                </a:solidFill>
                <a:effectLst/>
                <a:latin typeface="Consolas" panose="020B0609020204030204" pitchFamily="49" charset="0"/>
              </a:rPr>
              <a:t>N</a:t>
            </a:r>
            <a:r>
              <a:rPr lang="es-AR" sz="1400" b="0" dirty="0">
                <a:solidFill>
                  <a:srgbClr val="D4D4D4"/>
                </a:solidFill>
                <a:effectLst/>
                <a:latin typeface="Consolas" panose="020B0609020204030204" pitchFamily="49" charset="0"/>
              </a:rPr>
              <a:t>;</a:t>
            </a:r>
          </a:p>
          <a:p>
            <a:r>
              <a:rPr lang="es-AR" sz="1400" b="0" dirty="0" err="1">
                <a:solidFill>
                  <a:srgbClr val="9CDCFE"/>
                </a:solidFill>
                <a:effectLst/>
                <a:latin typeface="Consolas" panose="020B0609020204030204" pitchFamily="49" charset="0"/>
              </a:rPr>
              <a:t>cout</a:t>
            </a:r>
            <a:r>
              <a:rPr lang="es-AR" sz="1400" b="0" dirty="0">
                <a:solidFill>
                  <a:srgbClr val="DCDCAA"/>
                </a:solidFill>
                <a:effectLst/>
                <a:latin typeface="Consolas" panose="020B0609020204030204" pitchFamily="49" charset="0"/>
              </a:rPr>
              <a:t>&lt;&lt;</a:t>
            </a:r>
            <a:r>
              <a:rPr lang="es-AR" sz="1400" b="0" dirty="0">
                <a:solidFill>
                  <a:srgbClr val="CE9178"/>
                </a:solidFill>
                <a:effectLst/>
                <a:latin typeface="Consolas" panose="020B0609020204030204" pitchFamily="49" charset="0"/>
              </a:rPr>
              <a:t>"</a:t>
            </a:r>
            <a:r>
              <a:rPr lang="es-AR" sz="1400" b="0" dirty="0" err="1">
                <a:solidFill>
                  <a:srgbClr val="CE9178"/>
                </a:solidFill>
                <a:effectLst/>
                <a:latin typeface="Consolas" panose="020B0609020204030204" pitchFamily="49" charset="0"/>
              </a:rPr>
              <a:t>Enter</a:t>
            </a:r>
            <a:r>
              <a:rPr lang="es-AR" sz="1400" b="0" dirty="0">
                <a:solidFill>
                  <a:srgbClr val="CE9178"/>
                </a:solidFill>
                <a:effectLst/>
                <a:latin typeface="Consolas" panose="020B0609020204030204" pitchFamily="49" charset="0"/>
              </a:rPr>
              <a:t> a </a:t>
            </a:r>
            <a:r>
              <a:rPr lang="es-AR" sz="1400" b="0" dirty="0" err="1">
                <a:solidFill>
                  <a:srgbClr val="CE9178"/>
                </a:solidFill>
                <a:effectLst/>
                <a:latin typeface="Consolas" panose="020B0609020204030204" pitchFamily="49" charset="0"/>
              </a:rPr>
              <a:t>number</a:t>
            </a:r>
            <a:r>
              <a:rPr lang="es-AR" sz="1400" b="0" dirty="0">
                <a:solidFill>
                  <a:srgbClr val="CE9178"/>
                </a:solidFill>
                <a:effectLst/>
                <a:latin typeface="Consolas" panose="020B0609020204030204" pitchFamily="49" charset="0"/>
              </a:rPr>
              <a:t>: "</a:t>
            </a:r>
            <a:r>
              <a:rPr lang="es-AR" sz="1400" b="0" dirty="0">
                <a:solidFill>
                  <a:srgbClr val="D4D4D4"/>
                </a:solidFill>
                <a:effectLst/>
                <a:latin typeface="Consolas" panose="020B0609020204030204" pitchFamily="49" charset="0"/>
              </a:rPr>
              <a:t>;</a:t>
            </a:r>
          </a:p>
          <a:p>
            <a:r>
              <a:rPr lang="es-AR" sz="1400" b="0" dirty="0" err="1">
                <a:solidFill>
                  <a:srgbClr val="9CDCFE"/>
                </a:solidFill>
                <a:effectLst/>
                <a:latin typeface="Consolas" panose="020B0609020204030204" pitchFamily="49" charset="0"/>
              </a:rPr>
              <a:t>cin</a:t>
            </a:r>
            <a:r>
              <a:rPr lang="es-AR" sz="1400" b="0" dirty="0">
                <a:solidFill>
                  <a:srgbClr val="DCDCAA"/>
                </a:solidFill>
                <a:effectLst/>
                <a:latin typeface="Consolas" panose="020B0609020204030204" pitchFamily="49" charset="0"/>
              </a:rPr>
              <a:t>&gt;&gt;</a:t>
            </a:r>
            <a:r>
              <a:rPr lang="es-AR" sz="1400" b="0" dirty="0">
                <a:solidFill>
                  <a:srgbClr val="9CDCFE"/>
                </a:solidFill>
                <a:effectLst/>
                <a:latin typeface="Consolas" panose="020B0609020204030204" pitchFamily="49" charset="0"/>
              </a:rPr>
              <a:t>N</a:t>
            </a:r>
            <a:r>
              <a:rPr lang="es-AR" sz="1400" b="0" dirty="0">
                <a:solidFill>
                  <a:srgbClr val="D4D4D4"/>
                </a:solidFill>
                <a:effectLst/>
                <a:latin typeface="Consolas" panose="020B0609020204030204" pitchFamily="49" charset="0"/>
              </a:rPr>
              <a:t>;</a:t>
            </a:r>
          </a:p>
          <a:p>
            <a:r>
              <a:rPr lang="es-AR" sz="1400" b="0" dirty="0" err="1">
                <a:solidFill>
                  <a:srgbClr val="C586C0"/>
                </a:solidFill>
                <a:effectLst/>
                <a:latin typeface="Consolas" panose="020B0609020204030204" pitchFamily="49" charset="0"/>
              </a:rPr>
              <a:t>while</a:t>
            </a:r>
            <a:r>
              <a:rPr lang="es-AR" sz="1400" b="0" dirty="0">
                <a:solidFill>
                  <a:srgbClr val="D4D4D4"/>
                </a:solidFill>
                <a:effectLst/>
                <a:latin typeface="Consolas" panose="020B0609020204030204" pitchFamily="49" charset="0"/>
              </a:rPr>
              <a:t>(n&gt;</a:t>
            </a:r>
            <a:r>
              <a:rPr lang="es-AR" sz="1400" b="0" dirty="0">
                <a:solidFill>
                  <a:srgbClr val="B5CEA8"/>
                </a:solidFill>
                <a:effectLst/>
                <a:latin typeface="Consolas" panose="020B0609020204030204" pitchFamily="49" charset="0"/>
              </a:rPr>
              <a:t>0</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    </a:t>
            </a:r>
            <a:r>
              <a:rPr lang="es-AR" sz="1400" b="0" dirty="0" err="1">
                <a:solidFill>
                  <a:srgbClr val="9CDCFE"/>
                </a:solidFill>
                <a:effectLst/>
                <a:latin typeface="Consolas" panose="020B0609020204030204" pitchFamily="49" charset="0"/>
              </a:rPr>
              <a:t>cout</a:t>
            </a:r>
            <a:r>
              <a:rPr lang="es-AR" sz="1400" b="0" dirty="0">
                <a:solidFill>
                  <a:srgbClr val="DCDCAA"/>
                </a:solidFill>
                <a:effectLst/>
                <a:latin typeface="Consolas" panose="020B0609020204030204" pitchFamily="49" charset="0"/>
              </a:rPr>
              <a:t>&lt;&lt;</a:t>
            </a:r>
            <a:r>
              <a:rPr lang="es-AR" sz="1400" b="0" dirty="0">
                <a:solidFill>
                  <a:srgbClr val="9CDCFE"/>
                </a:solidFill>
                <a:effectLst/>
                <a:latin typeface="Consolas" panose="020B0609020204030204" pitchFamily="49" charset="0"/>
              </a:rPr>
              <a:t>N</a:t>
            </a:r>
            <a:r>
              <a:rPr lang="es-AR" sz="1400" b="0" dirty="0">
                <a:solidFill>
                  <a:srgbClr val="DCDCAA"/>
                </a:solidFill>
                <a:effectLst/>
                <a:latin typeface="Consolas" panose="020B0609020204030204" pitchFamily="49" charset="0"/>
              </a:rPr>
              <a:t>&lt;&lt;</a:t>
            </a:r>
            <a:r>
              <a:rPr lang="es-AR" sz="1400" b="0" dirty="0">
                <a:solidFill>
                  <a:srgbClr val="CE9178"/>
                </a:solidFill>
                <a:effectLst/>
                <a:latin typeface="Consolas" panose="020B0609020204030204" pitchFamily="49" charset="0"/>
              </a:rPr>
              <a:t>" "</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    </a:t>
            </a:r>
            <a:r>
              <a:rPr lang="es-AR" sz="1400" b="0" dirty="0">
                <a:solidFill>
                  <a:srgbClr val="9CDCFE"/>
                </a:solidFill>
                <a:effectLst/>
                <a:latin typeface="Consolas" panose="020B0609020204030204" pitchFamily="49" charset="0"/>
              </a:rPr>
              <a:t>N</a:t>
            </a:r>
            <a:r>
              <a:rPr lang="es-AR" sz="1400" b="0" dirty="0">
                <a:solidFill>
                  <a:srgbClr val="D4D4D4"/>
                </a:solidFill>
                <a:effectLst/>
                <a:latin typeface="Consolas" panose="020B0609020204030204" pitchFamily="49" charset="0"/>
              </a:rPr>
              <a:t>=</a:t>
            </a:r>
            <a:r>
              <a:rPr lang="es-AR" sz="1400" b="0" dirty="0">
                <a:solidFill>
                  <a:srgbClr val="9CDCFE"/>
                </a:solidFill>
                <a:effectLst/>
                <a:latin typeface="Consolas" panose="020B0609020204030204" pitchFamily="49" charset="0"/>
              </a:rPr>
              <a:t>N</a:t>
            </a:r>
            <a:r>
              <a:rPr lang="es-AR" sz="1400" b="0" dirty="0">
                <a:solidFill>
                  <a:srgbClr val="D4D4D4"/>
                </a:solidFill>
                <a:effectLst/>
                <a:latin typeface="Consolas" panose="020B0609020204030204" pitchFamily="49" charset="0"/>
              </a:rPr>
              <a:t>/</a:t>
            </a:r>
            <a:r>
              <a:rPr lang="es-AR" sz="1400" b="0" dirty="0">
                <a:solidFill>
                  <a:srgbClr val="B5CEA8"/>
                </a:solidFill>
                <a:effectLst/>
                <a:latin typeface="Consolas" panose="020B0609020204030204" pitchFamily="49" charset="0"/>
              </a:rPr>
              <a:t>2</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a:t>
            </a:r>
          </a:p>
          <a:p>
            <a:r>
              <a:rPr lang="es-AR" sz="1400" b="0" dirty="0" err="1">
                <a:solidFill>
                  <a:srgbClr val="C586C0"/>
                </a:solidFill>
                <a:effectLst/>
                <a:latin typeface="Consolas" panose="020B0609020204030204" pitchFamily="49" charset="0"/>
              </a:rPr>
              <a:t>return</a:t>
            </a:r>
            <a:r>
              <a:rPr lang="es-AR" sz="1400" b="0" dirty="0">
                <a:solidFill>
                  <a:srgbClr val="D4D4D4"/>
                </a:solidFill>
                <a:effectLst/>
                <a:latin typeface="Consolas" panose="020B0609020204030204" pitchFamily="49" charset="0"/>
              </a:rPr>
              <a:t> </a:t>
            </a:r>
            <a:r>
              <a:rPr lang="es-AR" sz="1400" b="0" dirty="0">
                <a:solidFill>
                  <a:srgbClr val="B5CEA8"/>
                </a:solidFill>
                <a:effectLst/>
                <a:latin typeface="Consolas" panose="020B0609020204030204" pitchFamily="49" charset="0"/>
              </a:rPr>
              <a:t>0</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a:t>
            </a:r>
          </a:p>
        </p:txBody>
      </p:sp>
      <p:sp>
        <p:nvSpPr>
          <p:cNvPr id="7" name="CuadroTexto 6">
            <a:extLst>
              <a:ext uri="{FF2B5EF4-FFF2-40B4-BE49-F238E27FC236}">
                <a16:creationId xmlns:a16="http://schemas.microsoft.com/office/drawing/2014/main" id="{D0E1C92D-E7EB-4879-BF46-0755589AE9A0}"/>
              </a:ext>
            </a:extLst>
          </p:cNvPr>
          <p:cNvSpPr txBox="1"/>
          <p:nvPr/>
        </p:nvSpPr>
        <p:spPr>
          <a:xfrm>
            <a:off x="10246556" y="4723912"/>
            <a:ext cx="2686050" cy="954107"/>
          </a:xfrm>
          <a:prstGeom prst="rect">
            <a:avLst/>
          </a:prstGeom>
          <a:noFill/>
        </p:spPr>
        <p:txBody>
          <a:bodyPr wrap="square">
            <a:spAutoFit/>
          </a:bodyPr>
          <a:lstStyle/>
          <a:p>
            <a:r>
              <a:rPr lang="es-AR" sz="1400" dirty="0">
                <a:solidFill>
                  <a:schemeClr val="bg1">
                    <a:lumMod val="75000"/>
                  </a:schemeClr>
                </a:solidFill>
              </a:rPr>
              <a:t>Salida:</a:t>
            </a:r>
          </a:p>
          <a:p>
            <a:endParaRPr lang="es-AR" sz="1400" dirty="0">
              <a:solidFill>
                <a:schemeClr val="bg1">
                  <a:lumMod val="75000"/>
                </a:schemeClr>
              </a:solidFill>
            </a:endParaRPr>
          </a:p>
          <a:p>
            <a:r>
              <a:rPr lang="es-AR" sz="1400" dirty="0" err="1">
                <a:solidFill>
                  <a:schemeClr val="bg1">
                    <a:lumMod val="75000"/>
                  </a:schemeClr>
                </a:solidFill>
              </a:rPr>
              <a:t>Enter</a:t>
            </a:r>
            <a:r>
              <a:rPr lang="es-AR" sz="1400" dirty="0">
                <a:solidFill>
                  <a:schemeClr val="bg1">
                    <a:lumMod val="75000"/>
                  </a:schemeClr>
                </a:solidFill>
              </a:rPr>
              <a:t> a </a:t>
            </a:r>
            <a:r>
              <a:rPr lang="es-AR" sz="1400" dirty="0" err="1">
                <a:solidFill>
                  <a:schemeClr val="bg1">
                    <a:lumMod val="75000"/>
                  </a:schemeClr>
                </a:solidFill>
              </a:rPr>
              <a:t>number</a:t>
            </a:r>
            <a:r>
              <a:rPr lang="es-AR" sz="1400" dirty="0">
                <a:solidFill>
                  <a:schemeClr val="bg1">
                    <a:lumMod val="75000"/>
                  </a:schemeClr>
                </a:solidFill>
              </a:rPr>
              <a:t>: 8</a:t>
            </a:r>
          </a:p>
          <a:p>
            <a:r>
              <a:rPr lang="es-AR" sz="1400" dirty="0">
                <a:solidFill>
                  <a:schemeClr val="bg1">
                    <a:lumMod val="75000"/>
                  </a:schemeClr>
                </a:solidFill>
              </a:rPr>
              <a:t>8 4 2 1</a:t>
            </a:r>
          </a:p>
        </p:txBody>
      </p:sp>
      <p:sp>
        <p:nvSpPr>
          <p:cNvPr id="9" name="CuadroTexto 8">
            <a:extLst>
              <a:ext uri="{FF2B5EF4-FFF2-40B4-BE49-F238E27FC236}">
                <a16:creationId xmlns:a16="http://schemas.microsoft.com/office/drawing/2014/main" id="{C5CBE831-0C63-4F1A-A65A-EE9261277140}"/>
              </a:ext>
            </a:extLst>
          </p:cNvPr>
          <p:cNvSpPr txBox="1"/>
          <p:nvPr/>
        </p:nvSpPr>
        <p:spPr>
          <a:xfrm>
            <a:off x="342900" y="1224673"/>
            <a:ext cx="8153986" cy="2554545"/>
          </a:xfrm>
          <a:prstGeom prst="rect">
            <a:avLst/>
          </a:prstGeom>
          <a:noFill/>
        </p:spPr>
        <p:txBody>
          <a:bodyPr wrap="square">
            <a:spAutoFit/>
          </a:bodyPr>
          <a:lstStyle/>
          <a:p>
            <a:pPr algn="l" fontAlgn="base">
              <a:buFont typeface="Arial" panose="020B0604020202020204" pitchFamily="34" charset="0"/>
              <a:buChar char="•"/>
            </a:pPr>
            <a:r>
              <a:rPr lang="es-MX" sz="1600" b="0" i="0" dirty="0">
                <a:solidFill>
                  <a:schemeClr val="bg1"/>
                </a:solidFill>
                <a:effectLst/>
                <a:latin typeface="inherit"/>
              </a:rPr>
              <a:t>En el siguiente código, hay un bucle </a:t>
            </a:r>
            <a:r>
              <a:rPr lang="es-MX" sz="1600" b="0" i="0" dirty="0" err="1">
                <a:solidFill>
                  <a:schemeClr val="bg1"/>
                </a:solidFill>
                <a:effectLst/>
                <a:latin typeface="inherit"/>
              </a:rPr>
              <a:t>while</a:t>
            </a:r>
            <a:r>
              <a:rPr lang="es-MX" sz="1600" b="0" i="0" dirty="0">
                <a:solidFill>
                  <a:schemeClr val="bg1"/>
                </a:solidFill>
                <a:effectLst/>
                <a:latin typeface="inherit"/>
              </a:rPr>
              <a:t> además de la inicialización, las instrucciones de entrada y salida, una operación aritmética y una instrucción </a:t>
            </a:r>
            <a:r>
              <a:rPr lang="es-MX" sz="1600" b="0" i="0" dirty="0" err="1">
                <a:solidFill>
                  <a:schemeClr val="bg1"/>
                </a:solidFill>
                <a:effectLst/>
                <a:latin typeface="inherit"/>
              </a:rPr>
              <a:t>return</a:t>
            </a:r>
            <a:r>
              <a:rPr lang="es-MX" sz="1600" b="0" i="0" dirty="0">
                <a:solidFill>
                  <a:schemeClr val="bg1"/>
                </a:solidFill>
                <a:effectLst/>
                <a:latin typeface="inherit"/>
              </a:rPr>
              <a:t>.</a:t>
            </a:r>
            <a:br>
              <a:rPr lang="es-MX" sz="1600" b="0" i="0" dirty="0">
                <a:solidFill>
                  <a:schemeClr val="bg1"/>
                </a:solidFill>
                <a:effectLst/>
                <a:latin typeface="inherit"/>
              </a:rPr>
            </a:br>
            <a:endParaRPr lang="es-MX" sz="1600" b="0" i="0" dirty="0">
              <a:solidFill>
                <a:schemeClr val="bg1"/>
              </a:solidFill>
              <a:effectLst/>
              <a:latin typeface="inherit"/>
            </a:endParaRPr>
          </a:p>
          <a:p>
            <a:pPr algn="l" fontAlgn="base">
              <a:buFont typeface="Arial" panose="020B0604020202020204" pitchFamily="34" charset="0"/>
              <a:buChar char="•"/>
            </a:pPr>
            <a:r>
              <a:rPr lang="es-MX" sz="1600" b="0" i="0" dirty="0">
                <a:solidFill>
                  <a:schemeClr val="bg1"/>
                </a:solidFill>
                <a:effectLst/>
                <a:latin typeface="inherit"/>
              </a:rPr>
              <a:t>Examinemos matemáticamente cómo funciona esto mientras que el bucle aquí.</a:t>
            </a:r>
          </a:p>
          <a:p>
            <a:pPr marL="742950" lvl="1" indent="-285750" algn="l" fontAlgn="base">
              <a:buFont typeface="Arial" panose="020B0604020202020204" pitchFamily="34" charset="0"/>
              <a:buChar char="•"/>
            </a:pPr>
            <a:r>
              <a:rPr lang="es-MX" sz="1600" b="0" i="0" dirty="0">
                <a:solidFill>
                  <a:schemeClr val="bg1"/>
                </a:solidFill>
                <a:effectLst/>
                <a:latin typeface="inherit"/>
              </a:rPr>
              <a:t>Supongamos N=8; entonces estamos obteniendo series de 8 4 2 1</a:t>
            </a:r>
          </a:p>
          <a:p>
            <a:pPr marL="742950" lvl="1" indent="-285750" algn="l" fontAlgn="base">
              <a:buFont typeface="Arial" panose="020B0604020202020204" pitchFamily="34" charset="0"/>
              <a:buChar char="•"/>
            </a:pPr>
            <a:r>
              <a:rPr lang="es-MX" sz="1600" b="0" i="0" dirty="0">
                <a:solidFill>
                  <a:schemeClr val="bg1"/>
                </a:solidFill>
                <a:effectLst/>
                <a:latin typeface="inherit"/>
              </a:rPr>
              <a:t>Del mismo modo, si intentamos diferentes entradas como 10, obtendremos 10 5 2 1</a:t>
            </a:r>
          </a:p>
          <a:p>
            <a:pPr marL="742950" lvl="1" indent="-285750" algn="l" fontAlgn="base">
              <a:buFont typeface="Arial" panose="020B0604020202020204" pitchFamily="34" charset="0"/>
              <a:buChar char="•"/>
            </a:pPr>
            <a:r>
              <a:rPr lang="es-MX" sz="1600" b="0" i="0" dirty="0">
                <a:solidFill>
                  <a:schemeClr val="bg1"/>
                </a:solidFill>
                <a:effectLst/>
                <a:latin typeface="inherit"/>
              </a:rPr>
              <a:t>Podemos ver que en cada iteración, el número se reducirá a la mitad anterior hasta que se viole toda la condición.</a:t>
            </a:r>
          </a:p>
          <a:p>
            <a:pPr algn="l" fontAlgn="base">
              <a:buFont typeface="Arial" panose="020B0604020202020204" pitchFamily="34" charset="0"/>
              <a:buChar char="•"/>
            </a:pPr>
            <a:r>
              <a:rPr lang="es-MX" sz="1600" b="0" i="0" dirty="0">
                <a:solidFill>
                  <a:schemeClr val="bg1"/>
                </a:solidFill>
                <a:effectLst/>
                <a:latin typeface="inherit"/>
              </a:rPr>
              <a:t>Tales algoritmos de dividir un número o conjunto de números en mitades caen bajo la complejidad logarítmica O(log N).</a:t>
            </a:r>
          </a:p>
        </p:txBody>
      </p:sp>
      <p:sp>
        <p:nvSpPr>
          <p:cNvPr id="11" name="CuadroTexto 10">
            <a:extLst>
              <a:ext uri="{FF2B5EF4-FFF2-40B4-BE49-F238E27FC236}">
                <a16:creationId xmlns:a16="http://schemas.microsoft.com/office/drawing/2014/main" id="{6B6B8724-DA56-4C29-A739-45A60E2474DC}"/>
              </a:ext>
            </a:extLst>
          </p:cNvPr>
          <p:cNvSpPr txBox="1"/>
          <p:nvPr/>
        </p:nvSpPr>
        <p:spPr>
          <a:xfrm>
            <a:off x="483577" y="4313896"/>
            <a:ext cx="3581401" cy="2031325"/>
          </a:xfrm>
          <a:prstGeom prst="rect">
            <a:avLst/>
          </a:prstGeom>
          <a:noFill/>
        </p:spPr>
        <p:txBody>
          <a:bodyPr wrap="square">
            <a:spAutoFit/>
          </a:bodyPr>
          <a:lstStyle/>
          <a:p>
            <a:r>
              <a:rPr lang="es-MX" sz="1400" b="0" i="0" dirty="0">
                <a:solidFill>
                  <a:schemeClr val="bg1">
                    <a:lumMod val="65000"/>
                  </a:schemeClr>
                </a:solidFill>
                <a:effectLst/>
                <a:latin typeface="Muli"/>
              </a:rPr>
              <a:t>Nota: Además, puede pasar por el </a:t>
            </a:r>
            <a:r>
              <a:rPr lang="es-MX" sz="1400" b="0" i="0" dirty="0">
                <a:solidFill>
                  <a:schemeClr val="bg1">
                    <a:lumMod val="65000"/>
                  </a:schemeClr>
                </a:solidFill>
                <a:effectLst/>
                <a:latin typeface="inherit"/>
                <a:hlinkClick r:id="rId2">
                  <a:extLst>
                    <a:ext uri="{A12FA001-AC4F-418D-AE19-62706E023703}">
                      <ahyp:hlinkClr xmlns:ahyp="http://schemas.microsoft.com/office/drawing/2018/hyperlinkcolor" val="tx"/>
                    </a:ext>
                  </a:extLst>
                </a:hlinkClick>
              </a:rPr>
              <a:t>algoritmo de búsqueda </a:t>
            </a:r>
            <a:r>
              <a:rPr lang="es-MX" sz="1400" b="0" i="0" dirty="0" err="1">
                <a:solidFill>
                  <a:schemeClr val="bg1">
                    <a:lumMod val="65000"/>
                  </a:schemeClr>
                </a:solidFill>
                <a:effectLst/>
                <a:latin typeface="inherit"/>
                <a:hlinkClick r:id="rId2">
                  <a:extLst>
                    <a:ext uri="{A12FA001-AC4F-418D-AE19-62706E023703}">
                      <ahyp:hlinkClr xmlns:ahyp="http://schemas.microsoft.com/office/drawing/2018/hyperlinkcolor" val="tx"/>
                    </a:ext>
                  </a:extLst>
                </a:hlinkClick>
              </a:rPr>
              <a:t>binaria,</a:t>
            </a:r>
            <a:r>
              <a:rPr lang="es-MX" sz="1400" b="0" i="0" dirty="0" err="1">
                <a:solidFill>
                  <a:schemeClr val="bg1">
                    <a:lumMod val="65000"/>
                  </a:schemeClr>
                </a:solidFill>
                <a:effectLst/>
                <a:latin typeface="Muli"/>
              </a:rPr>
              <a:t>que</a:t>
            </a:r>
            <a:r>
              <a:rPr lang="es-MX" sz="1400" b="0" i="0" dirty="0">
                <a:solidFill>
                  <a:schemeClr val="bg1">
                    <a:lumMod val="65000"/>
                  </a:schemeClr>
                </a:solidFill>
                <a:effectLst/>
                <a:latin typeface="Muli"/>
              </a:rPr>
              <a:t> tarda O(</a:t>
            </a:r>
            <a:r>
              <a:rPr lang="es-MX" sz="1400" b="0" i="0" dirty="0" err="1">
                <a:solidFill>
                  <a:schemeClr val="bg1">
                    <a:lumMod val="65000"/>
                  </a:schemeClr>
                </a:solidFill>
                <a:effectLst/>
                <a:latin typeface="Muli"/>
              </a:rPr>
              <a:t>logN</a:t>
            </a:r>
            <a:r>
              <a:rPr lang="es-MX" sz="1400" b="0" i="0" dirty="0">
                <a:solidFill>
                  <a:schemeClr val="bg1">
                    <a:lumMod val="65000"/>
                  </a:schemeClr>
                </a:solidFill>
                <a:effectLst/>
                <a:latin typeface="Muli"/>
              </a:rPr>
              <a:t>) en comprender la complejidad logarítmica en profundidad. La lista no termina aquí; tenemos </a:t>
            </a:r>
            <a:r>
              <a:rPr lang="es-MX" sz="1400" b="0" i="0" dirty="0">
                <a:solidFill>
                  <a:schemeClr val="bg1">
                    <a:lumMod val="65000"/>
                  </a:schemeClr>
                </a:solidFill>
                <a:effectLst/>
                <a:latin typeface="inherit"/>
                <a:hlinkClick r:id="rId3">
                  <a:extLst>
                    <a:ext uri="{A12FA001-AC4F-418D-AE19-62706E023703}">
                      <ahyp:hlinkClr xmlns:ahyp="http://schemas.microsoft.com/office/drawing/2018/hyperlinkcolor" val="tx"/>
                    </a:ext>
                  </a:extLst>
                </a:hlinkClick>
              </a:rPr>
              <a:t>tiempo log-lineal </a:t>
            </a:r>
            <a:r>
              <a:rPr lang="es-MX" sz="1400" b="0" i="0" dirty="0">
                <a:solidFill>
                  <a:schemeClr val="bg1">
                    <a:lumMod val="65000"/>
                  </a:schemeClr>
                </a:solidFill>
                <a:effectLst/>
                <a:latin typeface="Muli"/>
              </a:rPr>
              <a:t>O(</a:t>
            </a:r>
            <a:r>
              <a:rPr lang="es-MX" sz="1400" b="0" i="0" dirty="0" err="1">
                <a:solidFill>
                  <a:schemeClr val="bg1">
                    <a:lumMod val="65000"/>
                  </a:schemeClr>
                </a:solidFill>
                <a:effectLst/>
                <a:latin typeface="Muli"/>
              </a:rPr>
              <a:t>NlogN</a:t>
            </a:r>
            <a:r>
              <a:rPr lang="es-MX" sz="1400" b="0" i="0" dirty="0">
                <a:solidFill>
                  <a:schemeClr val="bg1">
                    <a:lumMod val="65000"/>
                  </a:schemeClr>
                </a:solidFill>
                <a:effectLst/>
                <a:latin typeface="Muli"/>
              </a:rPr>
              <a:t>), complejidad de tiempo cúbico O(N</a:t>
            </a:r>
            <a:r>
              <a:rPr lang="es-MX" sz="1400" b="0" i="0" baseline="30000" dirty="0">
                <a:solidFill>
                  <a:schemeClr val="bg1">
                    <a:lumMod val="65000"/>
                  </a:schemeClr>
                </a:solidFill>
                <a:effectLst/>
                <a:latin typeface="Muli"/>
              </a:rPr>
              <a:t>3</a:t>
            </a:r>
            <a:r>
              <a:rPr lang="es-MX" sz="1400" b="0" i="0" dirty="0">
                <a:solidFill>
                  <a:schemeClr val="bg1">
                    <a:lumMod val="65000"/>
                  </a:schemeClr>
                </a:solidFill>
                <a:effectLst/>
                <a:latin typeface="Muli"/>
              </a:rPr>
              <a:t>), </a:t>
            </a:r>
            <a:r>
              <a:rPr lang="es-MX" sz="1400" b="0" i="0" dirty="0">
                <a:solidFill>
                  <a:schemeClr val="bg1">
                    <a:lumMod val="65000"/>
                  </a:schemeClr>
                </a:solidFill>
                <a:effectLst/>
                <a:latin typeface="inherit"/>
                <a:hlinkClick r:id="rId4">
                  <a:extLst>
                    <a:ext uri="{A12FA001-AC4F-418D-AE19-62706E023703}">
                      <ahyp:hlinkClr xmlns:ahyp="http://schemas.microsoft.com/office/drawing/2018/hyperlinkcolor" val="tx"/>
                    </a:ext>
                  </a:extLst>
                </a:hlinkClick>
              </a:rPr>
              <a:t>complejidad temporal exponencial</a:t>
            </a:r>
            <a:r>
              <a:rPr lang="es-MX" sz="1400" b="0" i="0" dirty="0">
                <a:solidFill>
                  <a:schemeClr val="bg1">
                    <a:lumMod val="65000"/>
                  </a:schemeClr>
                </a:solidFill>
                <a:effectLst/>
                <a:latin typeface="Muli"/>
              </a:rPr>
              <a:t> O(2</a:t>
            </a:r>
            <a:r>
              <a:rPr lang="es-MX" sz="1400" b="0" i="0" baseline="30000" dirty="0">
                <a:solidFill>
                  <a:schemeClr val="bg1">
                    <a:lumMod val="65000"/>
                  </a:schemeClr>
                </a:solidFill>
                <a:effectLst/>
                <a:latin typeface="Muli"/>
              </a:rPr>
              <a:t>n</a:t>
            </a:r>
            <a:r>
              <a:rPr lang="es-MX" sz="1400" b="0" i="0" dirty="0">
                <a:solidFill>
                  <a:schemeClr val="bg1">
                    <a:lumMod val="65000"/>
                  </a:schemeClr>
                </a:solidFill>
                <a:effectLst/>
                <a:latin typeface="Muli"/>
              </a:rPr>
              <a:t>), complejidad de tiempo factorial O(N!) y muchos más.</a:t>
            </a:r>
            <a:endParaRPr lang="es-AR" sz="1400" dirty="0">
              <a:solidFill>
                <a:schemeClr val="bg1">
                  <a:lumMod val="65000"/>
                </a:schemeClr>
              </a:solidFill>
            </a:endParaRPr>
          </a:p>
        </p:txBody>
      </p:sp>
      <p:sp>
        <p:nvSpPr>
          <p:cNvPr id="12" name="CuadroTexto 11">
            <a:extLst>
              <a:ext uri="{FF2B5EF4-FFF2-40B4-BE49-F238E27FC236}">
                <a16:creationId xmlns:a16="http://schemas.microsoft.com/office/drawing/2014/main" id="{53628A48-4568-47C9-B025-BCE113CEC30E}"/>
              </a:ext>
            </a:extLst>
          </p:cNvPr>
          <p:cNvSpPr txBox="1"/>
          <p:nvPr/>
        </p:nvSpPr>
        <p:spPr>
          <a:xfrm>
            <a:off x="209550" y="100466"/>
            <a:ext cx="8972550" cy="978729"/>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MX" dirty="0"/>
              <a:t>Complejidad </a:t>
            </a:r>
            <a:r>
              <a:rPr lang="es-MX" b="0" i="0" dirty="0">
                <a:latin typeface="inherit"/>
              </a:rPr>
              <a:t>O(log N).</a:t>
            </a:r>
            <a:br>
              <a:rPr lang="es-MX" dirty="0"/>
            </a:br>
            <a:r>
              <a:rPr lang="es-MX" dirty="0"/>
              <a:t>Ejemplos de cálculo de complejidad de tiempo</a:t>
            </a:r>
          </a:p>
        </p:txBody>
      </p:sp>
      <p:pic>
        <p:nvPicPr>
          <p:cNvPr id="3" name="Imagen 2">
            <a:extLst>
              <a:ext uri="{FF2B5EF4-FFF2-40B4-BE49-F238E27FC236}">
                <a16:creationId xmlns:a16="http://schemas.microsoft.com/office/drawing/2014/main" id="{644D8427-880F-0FE2-A74F-DDBA19A954AB}"/>
              </a:ext>
            </a:extLst>
          </p:cNvPr>
          <p:cNvPicPr>
            <a:picLocks noChangeAspect="1"/>
          </p:cNvPicPr>
          <p:nvPr/>
        </p:nvPicPr>
        <p:blipFill>
          <a:blip r:embed="rId5"/>
          <a:stretch>
            <a:fillRect/>
          </a:stretch>
        </p:blipFill>
        <p:spPr>
          <a:xfrm>
            <a:off x="4305367" y="4025440"/>
            <a:ext cx="3568545" cy="2608239"/>
          </a:xfrm>
          <a:prstGeom prst="rect">
            <a:avLst/>
          </a:prstGeom>
        </p:spPr>
      </p:pic>
    </p:spTree>
    <p:extLst>
      <p:ext uri="{BB962C8B-B14F-4D97-AF65-F5344CB8AC3E}">
        <p14:creationId xmlns:p14="http://schemas.microsoft.com/office/powerpoint/2010/main" val="511012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7B1F2E20-09D9-4501-BC15-AE6C647079F0}"/>
              </a:ext>
            </a:extLst>
          </p:cNvPr>
          <p:cNvSpPr txBox="1"/>
          <p:nvPr/>
        </p:nvSpPr>
        <p:spPr>
          <a:xfrm>
            <a:off x="1542197" y="3425083"/>
            <a:ext cx="11646090" cy="1938992"/>
          </a:xfrm>
          <a:prstGeom prst="rect">
            <a:avLst/>
          </a:prstGeom>
          <a:noFill/>
        </p:spPr>
        <p:txBody>
          <a:bodyPr wrap="square">
            <a:spAutoFit/>
          </a:bodyPr>
          <a:lstStyle/>
          <a:p>
            <a:pPr algn="l" fontAlgn="base"/>
            <a:r>
              <a:rPr lang="es-MX" sz="6000" b="1" i="0" dirty="0">
                <a:solidFill>
                  <a:schemeClr val="bg1"/>
                </a:solidFill>
                <a:effectLst/>
                <a:latin typeface="+mj-lt"/>
                <a:ea typeface="Tahoma" panose="020B0604030504040204" pitchFamily="34" charset="0"/>
                <a:cs typeface="Tahoma" panose="020B0604030504040204" pitchFamily="34" charset="0"/>
              </a:rPr>
              <a:t>2. ¿Qué es la </a:t>
            </a:r>
            <a:br>
              <a:rPr lang="es-MX" sz="6000" b="1" i="0" dirty="0">
                <a:solidFill>
                  <a:schemeClr val="bg1"/>
                </a:solidFill>
                <a:effectLst/>
                <a:latin typeface="+mj-lt"/>
                <a:ea typeface="Tahoma" panose="020B0604030504040204" pitchFamily="34" charset="0"/>
                <a:cs typeface="Tahoma" panose="020B0604030504040204" pitchFamily="34" charset="0"/>
              </a:rPr>
            </a:br>
            <a:r>
              <a:rPr lang="es-MX" sz="6000" b="1" i="0" dirty="0">
                <a:solidFill>
                  <a:schemeClr val="bg1"/>
                </a:solidFill>
                <a:effectLst/>
                <a:latin typeface="+mj-lt"/>
                <a:ea typeface="Tahoma" panose="020B0604030504040204" pitchFamily="34" charset="0"/>
                <a:cs typeface="Tahoma" panose="020B0604030504040204" pitchFamily="34" charset="0"/>
              </a:rPr>
              <a:t>complejidad espacial?</a:t>
            </a:r>
          </a:p>
        </p:txBody>
      </p:sp>
      <p:cxnSp>
        <p:nvCxnSpPr>
          <p:cNvPr id="3" name="Conector recto 2"/>
          <p:cNvCxnSpPr/>
          <p:nvPr/>
        </p:nvCxnSpPr>
        <p:spPr>
          <a:xfrm flipH="1">
            <a:off x="5704764" y="4394579"/>
            <a:ext cx="6277970" cy="136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875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18874D7-5453-4819-AA8E-AED6922F1129}"/>
              </a:ext>
            </a:extLst>
          </p:cNvPr>
          <p:cNvSpPr txBox="1"/>
          <p:nvPr/>
        </p:nvSpPr>
        <p:spPr>
          <a:xfrm>
            <a:off x="209550" y="215384"/>
            <a:ext cx="6096000" cy="535531"/>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MX" dirty="0"/>
              <a:t>¿Qué es la complejidad espacial?</a:t>
            </a:r>
          </a:p>
        </p:txBody>
      </p:sp>
      <p:sp>
        <p:nvSpPr>
          <p:cNvPr id="7" name="CuadroTexto 6">
            <a:extLst>
              <a:ext uri="{FF2B5EF4-FFF2-40B4-BE49-F238E27FC236}">
                <a16:creationId xmlns:a16="http://schemas.microsoft.com/office/drawing/2014/main" id="{AB343B39-3F67-4698-B563-CB87CD5969F3}"/>
              </a:ext>
            </a:extLst>
          </p:cNvPr>
          <p:cNvSpPr txBox="1"/>
          <p:nvPr/>
        </p:nvSpPr>
        <p:spPr>
          <a:xfrm>
            <a:off x="646471" y="1249336"/>
            <a:ext cx="10782300" cy="4401205"/>
          </a:xfrm>
          <a:prstGeom prst="rect">
            <a:avLst/>
          </a:prstGeom>
          <a:noFill/>
        </p:spPr>
        <p:txBody>
          <a:bodyPr wrap="square">
            <a:spAutoFit/>
          </a:bodyPr>
          <a:lstStyle/>
          <a:p>
            <a:pPr algn="l" fontAlgn="base"/>
            <a:r>
              <a:rPr lang="es-MX" sz="2000" b="0" i="0" dirty="0">
                <a:solidFill>
                  <a:schemeClr val="bg1"/>
                </a:solidFill>
                <a:effectLst/>
              </a:rPr>
              <a:t>La complejidad espacial se refiere a la cantidad de memoria requerida en un sistema para un algoritmo en particular. Ahora, antes de profundizar en el concepto, debemos saber qué es el espacio auxiliar.</a:t>
            </a:r>
          </a:p>
          <a:p>
            <a:pPr algn="l" fontAlgn="base"/>
            <a:r>
              <a:rPr lang="es-MX" sz="2000" b="0" i="0" dirty="0">
                <a:solidFill>
                  <a:schemeClr val="bg1"/>
                </a:solidFill>
                <a:effectLst/>
              </a:rPr>
              <a:t>El espacio auxiliar es el espacio extra utilizado por un algoritmo, que al sumar con el espacio ocupado por los valores de entrada, nos da complejidad espacial.</a:t>
            </a:r>
            <a:br>
              <a:rPr lang="es-MX" sz="2000" b="0" i="0" dirty="0">
                <a:solidFill>
                  <a:schemeClr val="bg1"/>
                </a:solidFill>
                <a:effectLst/>
              </a:rPr>
            </a:br>
            <a:endParaRPr lang="es-MX" sz="2000" b="0" i="0" dirty="0">
              <a:solidFill>
                <a:schemeClr val="bg1"/>
              </a:solidFill>
              <a:effectLst/>
            </a:endParaRPr>
          </a:p>
          <a:p>
            <a:pPr algn="l" fontAlgn="base"/>
            <a:r>
              <a:rPr lang="es-MX" sz="2000" b="1" i="0" dirty="0">
                <a:solidFill>
                  <a:schemeClr val="bg1"/>
                </a:solidFill>
                <a:effectLst/>
              </a:rPr>
              <a:t>Complejidad espacial = Espacio auxiliar + Espacio ocupado por los valores de entrada</a:t>
            </a:r>
            <a:br>
              <a:rPr lang="es-MX" sz="2000" b="0" i="0" dirty="0">
                <a:solidFill>
                  <a:schemeClr val="bg1"/>
                </a:solidFill>
                <a:effectLst/>
              </a:rPr>
            </a:br>
            <a:endParaRPr lang="es-MX" sz="2000" b="0" i="0" dirty="0">
              <a:solidFill>
                <a:schemeClr val="bg1"/>
              </a:solidFill>
              <a:effectLst/>
            </a:endParaRPr>
          </a:p>
          <a:p>
            <a:pPr algn="l" fontAlgn="base"/>
            <a:r>
              <a:rPr lang="es-MX" sz="2000" b="1" i="0" dirty="0">
                <a:solidFill>
                  <a:schemeClr val="bg1"/>
                </a:solidFill>
                <a:effectLst/>
              </a:rPr>
              <a:t>Nota: La complejidad del espacio no es la suma directa del espacio auxiliar y el espacio ocupado por los valores de entrada. Es el valor máximo posible de la suma para un algoritmo en particular.</a:t>
            </a:r>
            <a:br>
              <a:rPr lang="es-MX" sz="2000" b="1" i="0" dirty="0">
                <a:solidFill>
                  <a:schemeClr val="bg1"/>
                </a:solidFill>
                <a:effectLst/>
              </a:rPr>
            </a:br>
            <a:endParaRPr lang="es-MX" sz="2000" b="0" i="0" dirty="0">
              <a:solidFill>
                <a:schemeClr val="bg1"/>
              </a:solidFill>
              <a:effectLst/>
            </a:endParaRPr>
          </a:p>
          <a:p>
            <a:pPr algn="l" fontAlgn="base"/>
            <a:r>
              <a:rPr lang="es-MX" sz="2000" b="0" i="0" dirty="0">
                <a:solidFill>
                  <a:schemeClr val="bg1"/>
                </a:solidFill>
                <a:effectLst/>
              </a:rPr>
              <a:t>Para comprender mejor la complejidad del espacio, consideremos el ejemplo simple de imprimir la </a:t>
            </a:r>
            <a:r>
              <a:rPr lang="es-MX" sz="2000" b="0" i="0" dirty="0">
                <a:solidFill>
                  <a:schemeClr val="bg1"/>
                </a:solidFill>
                <a:effectLst/>
                <a:hlinkClick r:id="rId2">
                  <a:extLst>
                    <a:ext uri="{A12FA001-AC4F-418D-AE19-62706E023703}">
                      <ahyp:hlinkClr xmlns:ahyp="http://schemas.microsoft.com/office/drawing/2018/hyperlinkcolor" val="tx"/>
                    </a:ext>
                  </a:extLst>
                </a:hlinkClick>
              </a:rPr>
              <a:t>serie de Fibonacci</a:t>
            </a:r>
            <a:r>
              <a:rPr lang="es-MX" sz="2000" b="0" i="0" dirty="0">
                <a:solidFill>
                  <a:schemeClr val="bg1"/>
                </a:solidFill>
                <a:effectLst/>
              </a:rPr>
              <a:t> con y sin recursión. (También puede probar </a:t>
            </a:r>
            <a:r>
              <a:rPr lang="es-MX" sz="2000" b="0" i="0" dirty="0">
                <a:solidFill>
                  <a:schemeClr val="bg1"/>
                </a:solidFill>
                <a:effectLst/>
                <a:hlinkClick r:id="rId3">
                  <a:extLst>
                    <a:ext uri="{A12FA001-AC4F-418D-AE19-62706E023703}">
                      <ahyp:hlinkClr xmlns:ahyp="http://schemas.microsoft.com/office/drawing/2018/hyperlinkcolor" val="tx"/>
                    </a:ext>
                  </a:extLst>
                </a:hlinkClick>
              </a:rPr>
              <a:t>el método de factorización prime utilizando el tamiz O</a:t>
            </a:r>
            <a:r>
              <a:rPr lang="es-MX" sz="2000" b="0" i="0" dirty="0">
                <a:solidFill>
                  <a:schemeClr val="bg1"/>
                </a:solidFill>
                <a:effectLst/>
              </a:rPr>
              <a:t>(log n) para consultas múltiples)</a:t>
            </a:r>
          </a:p>
        </p:txBody>
      </p:sp>
    </p:spTree>
    <p:extLst>
      <p:ext uri="{BB962C8B-B14F-4D97-AF65-F5344CB8AC3E}">
        <p14:creationId xmlns:p14="http://schemas.microsoft.com/office/powerpoint/2010/main" val="21345798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87DD7B1-EE7E-4F72-A74C-130C421A8A43}"/>
              </a:ext>
            </a:extLst>
          </p:cNvPr>
          <p:cNvSpPr txBox="1"/>
          <p:nvPr/>
        </p:nvSpPr>
        <p:spPr>
          <a:xfrm>
            <a:off x="171450" y="1354281"/>
            <a:ext cx="4933950" cy="3754874"/>
          </a:xfrm>
          <a:prstGeom prst="rect">
            <a:avLst/>
          </a:prstGeom>
          <a:noFill/>
        </p:spPr>
        <p:txBody>
          <a:bodyPr wrap="square">
            <a:spAutoFit/>
          </a:bodyPr>
          <a:lstStyle/>
          <a:p>
            <a:r>
              <a:rPr lang="es-AR" sz="1400" b="0" dirty="0">
                <a:solidFill>
                  <a:srgbClr val="C586C0"/>
                </a:solidFill>
                <a:effectLst/>
                <a:latin typeface="Consolas" panose="020B0609020204030204" pitchFamily="49" charset="0"/>
              </a:rPr>
              <a:t>#include</a:t>
            </a:r>
            <a:r>
              <a:rPr lang="es-AR" sz="1400" b="0" dirty="0">
                <a:solidFill>
                  <a:srgbClr val="CE9178"/>
                </a:solidFill>
                <a:effectLst/>
                <a:latin typeface="Consolas" panose="020B0609020204030204" pitchFamily="49" charset="0"/>
              </a:rPr>
              <a:t>&lt;iostream&gt;</a:t>
            </a:r>
            <a:endParaRPr lang="es-AR" sz="1400" b="0" dirty="0">
              <a:solidFill>
                <a:srgbClr val="D4D4D4"/>
              </a:solidFill>
              <a:effectLst/>
              <a:latin typeface="Consolas" panose="020B0609020204030204" pitchFamily="49" charset="0"/>
            </a:endParaRPr>
          </a:p>
          <a:p>
            <a:r>
              <a:rPr lang="es-AR" sz="1400" b="0" dirty="0" err="1">
                <a:solidFill>
                  <a:srgbClr val="C586C0"/>
                </a:solidFill>
                <a:effectLst/>
                <a:latin typeface="Consolas" panose="020B0609020204030204" pitchFamily="49" charset="0"/>
              </a:rPr>
              <a:t>using</a:t>
            </a:r>
            <a:r>
              <a:rPr lang="es-AR" sz="1400" b="0" dirty="0">
                <a:solidFill>
                  <a:srgbClr val="D4D4D4"/>
                </a:solidFill>
                <a:effectLst/>
                <a:latin typeface="Consolas" panose="020B0609020204030204" pitchFamily="49" charset="0"/>
              </a:rPr>
              <a:t> </a:t>
            </a:r>
            <a:r>
              <a:rPr lang="es-AR" sz="1400" b="0" dirty="0" err="1">
                <a:solidFill>
                  <a:srgbClr val="569CD6"/>
                </a:solidFill>
                <a:effectLst/>
                <a:latin typeface="Consolas" panose="020B0609020204030204" pitchFamily="49" charset="0"/>
              </a:rPr>
              <a:t>namespace</a:t>
            </a:r>
            <a:r>
              <a:rPr lang="es-AR" sz="1400" b="0" dirty="0">
                <a:solidFill>
                  <a:srgbClr val="D4D4D4"/>
                </a:solidFill>
                <a:effectLst/>
                <a:latin typeface="Consolas" panose="020B0609020204030204" pitchFamily="49" charset="0"/>
              </a:rPr>
              <a:t> </a:t>
            </a:r>
            <a:r>
              <a:rPr lang="es-AR" sz="1400" b="0" dirty="0" err="1">
                <a:solidFill>
                  <a:srgbClr val="4EC9B0"/>
                </a:solidFill>
                <a:effectLst/>
                <a:latin typeface="Consolas" panose="020B0609020204030204" pitchFamily="49" charset="0"/>
              </a:rPr>
              <a:t>std</a:t>
            </a:r>
            <a:r>
              <a:rPr lang="es-AR" sz="1400" b="0" dirty="0">
                <a:solidFill>
                  <a:srgbClr val="D4D4D4"/>
                </a:solidFill>
                <a:effectLst/>
                <a:latin typeface="Consolas" panose="020B0609020204030204" pitchFamily="49" charset="0"/>
              </a:rPr>
              <a:t>;</a:t>
            </a:r>
          </a:p>
          <a:p>
            <a:r>
              <a:rPr lang="es-AR" sz="1400" b="0" dirty="0" err="1">
                <a:solidFill>
                  <a:srgbClr val="569CD6"/>
                </a:solidFill>
                <a:effectLst/>
                <a:latin typeface="Consolas" panose="020B0609020204030204" pitchFamily="49" charset="0"/>
              </a:rPr>
              <a:t>int</a:t>
            </a:r>
            <a:r>
              <a:rPr lang="es-AR" sz="1400" b="0" dirty="0">
                <a:solidFill>
                  <a:srgbClr val="D4D4D4"/>
                </a:solidFill>
                <a:effectLst/>
                <a:latin typeface="Consolas" panose="020B0609020204030204" pitchFamily="49" charset="0"/>
              </a:rPr>
              <a:t> </a:t>
            </a:r>
            <a:r>
              <a:rPr lang="es-AR" sz="1400" b="0" dirty="0" err="1">
                <a:solidFill>
                  <a:srgbClr val="DCDCAA"/>
                </a:solidFill>
                <a:effectLst/>
                <a:latin typeface="Consolas" panose="020B0609020204030204" pitchFamily="49" charset="0"/>
              </a:rPr>
              <a:t>main</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  </a:t>
            </a:r>
          </a:p>
          <a:p>
            <a:r>
              <a:rPr lang="es-AR" sz="1400" b="0" dirty="0" err="1">
                <a:solidFill>
                  <a:srgbClr val="569CD6"/>
                </a:solidFill>
                <a:effectLst/>
                <a:latin typeface="Consolas" panose="020B0609020204030204" pitchFamily="49" charset="0"/>
              </a:rPr>
              <a:t>int</a:t>
            </a:r>
            <a:r>
              <a:rPr lang="es-AR" sz="1400" b="0" dirty="0">
                <a:solidFill>
                  <a:srgbClr val="D4D4D4"/>
                </a:solidFill>
                <a:effectLst/>
                <a:latin typeface="Consolas" panose="020B0609020204030204" pitchFamily="49" charset="0"/>
              </a:rPr>
              <a:t> </a:t>
            </a:r>
            <a:r>
              <a:rPr lang="es-AR" sz="1400" b="0" dirty="0">
                <a:solidFill>
                  <a:srgbClr val="9CDCFE"/>
                </a:solidFill>
                <a:effectLst/>
                <a:latin typeface="Consolas" panose="020B0609020204030204" pitchFamily="49" charset="0"/>
              </a:rPr>
              <a:t>a</a:t>
            </a:r>
            <a:r>
              <a:rPr lang="es-AR" sz="1400" b="0" dirty="0">
                <a:solidFill>
                  <a:srgbClr val="D4D4D4"/>
                </a:solidFill>
                <a:effectLst/>
                <a:latin typeface="Consolas" panose="020B0609020204030204" pitchFamily="49" charset="0"/>
              </a:rPr>
              <a:t> = </a:t>
            </a:r>
            <a:r>
              <a:rPr lang="es-AR" sz="1400" b="0" dirty="0">
                <a:solidFill>
                  <a:srgbClr val="B5CEA8"/>
                </a:solidFill>
                <a:effectLst/>
                <a:latin typeface="Consolas" panose="020B0609020204030204" pitchFamily="49" charset="0"/>
              </a:rPr>
              <a:t>0</a:t>
            </a:r>
            <a:r>
              <a:rPr lang="es-AR" sz="1400" b="0" dirty="0">
                <a:solidFill>
                  <a:srgbClr val="D4D4D4"/>
                </a:solidFill>
                <a:effectLst/>
                <a:latin typeface="Consolas" panose="020B0609020204030204" pitchFamily="49" charset="0"/>
              </a:rPr>
              <a:t>, </a:t>
            </a:r>
            <a:r>
              <a:rPr lang="es-AR" sz="1400" b="0" dirty="0">
                <a:solidFill>
                  <a:srgbClr val="9CDCFE"/>
                </a:solidFill>
                <a:effectLst/>
                <a:latin typeface="Consolas" panose="020B0609020204030204" pitchFamily="49" charset="0"/>
              </a:rPr>
              <a:t>b</a:t>
            </a:r>
            <a:r>
              <a:rPr lang="es-AR" sz="1400" b="0" dirty="0">
                <a:solidFill>
                  <a:srgbClr val="D4D4D4"/>
                </a:solidFill>
                <a:effectLst/>
                <a:latin typeface="Consolas" panose="020B0609020204030204" pitchFamily="49" charset="0"/>
              </a:rPr>
              <a:t> = </a:t>
            </a:r>
            <a:r>
              <a:rPr lang="es-AR" sz="1400" b="0" dirty="0">
                <a:solidFill>
                  <a:srgbClr val="B5CEA8"/>
                </a:solidFill>
                <a:effectLst/>
                <a:latin typeface="Consolas" panose="020B0609020204030204" pitchFamily="49" charset="0"/>
              </a:rPr>
              <a:t>1</a:t>
            </a:r>
            <a:r>
              <a:rPr lang="es-AR" sz="1400" b="0" dirty="0">
                <a:solidFill>
                  <a:srgbClr val="D4D4D4"/>
                </a:solidFill>
                <a:effectLst/>
                <a:latin typeface="Consolas" panose="020B0609020204030204" pitchFamily="49" charset="0"/>
              </a:rPr>
              <a:t>, </a:t>
            </a:r>
            <a:r>
              <a:rPr lang="es-AR" sz="1400" b="0" dirty="0" err="1">
                <a:solidFill>
                  <a:srgbClr val="9CDCFE"/>
                </a:solidFill>
                <a:effectLst/>
                <a:latin typeface="Consolas" panose="020B0609020204030204" pitchFamily="49" charset="0"/>
              </a:rPr>
              <a:t>c</a:t>
            </a:r>
            <a:r>
              <a:rPr lang="es-AR" sz="1400" b="0" dirty="0" err="1">
                <a:solidFill>
                  <a:srgbClr val="D4D4D4"/>
                </a:solidFill>
                <a:effectLst/>
                <a:latin typeface="Consolas" panose="020B0609020204030204" pitchFamily="49" charset="0"/>
              </a:rPr>
              <a:t>,</a:t>
            </a:r>
            <a:r>
              <a:rPr lang="es-AR" sz="1400" b="0" dirty="0" err="1">
                <a:solidFill>
                  <a:srgbClr val="9CDCFE"/>
                </a:solidFill>
                <a:effectLst/>
                <a:latin typeface="Consolas" panose="020B0609020204030204" pitchFamily="49" charset="0"/>
              </a:rPr>
              <a:t>i</a:t>
            </a:r>
            <a:r>
              <a:rPr lang="es-AR" sz="1400" b="0" dirty="0" err="1">
                <a:solidFill>
                  <a:srgbClr val="D4D4D4"/>
                </a:solidFill>
                <a:effectLst/>
                <a:latin typeface="Consolas" panose="020B0609020204030204" pitchFamily="49" charset="0"/>
              </a:rPr>
              <a:t>,</a:t>
            </a:r>
            <a:r>
              <a:rPr lang="es-AR" sz="1400" b="0" dirty="0" err="1">
                <a:solidFill>
                  <a:srgbClr val="9CDCFE"/>
                </a:solidFill>
                <a:effectLst/>
                <a:latin typeface="Consolas" panose="020B0609020204030204" pitchFamily="49" charset="0"/>
              </a:rPr>
              <a:t>num</a:t>
            </a:r>
            <a:r>
              <a:rPr lang="es-AR" sz="1400" b="0" dirty="0">
                <a:solidFill>
                  <a:srgbClr val="D4D4D4"/>
                </a:solidFill>
                <a:effectLst/>
                <a:latin typeface="Consolas" panose="020B0609020204030204" pitchFamily="49" charset="0"/>
              </a:rPr>
              <a:t>;    </a:t>
            </a:r>
          </a:p>
          <a:p>
            <a:r>
              <a:rPr lang="es-AR" sz="1400" b="0" dirty="0" err="1">
                <a:solidFill>
                  <a:srgbClr val="9CDCFE"/>
                </a:solidFill>
                <a:effectLst/>
                <a:latin typeface="Consolas" panose="020B0609020204030204" pitchFamily="49" charset="0"/>
              </a:rPr>
              <a:t>cout</a:t>
            </a:r>
            <a:r>
              <a:rPr lang="es-AR" sz="1400" b="0" dirty="0">
                <a:solidFill>
                  <a:srgbClr val="DCDCAA"/>
                </a:solidFill>
                <a:effectLst/>
                <a:latin typeface="Consolas" panose="020B0609020204030204" pitchFamily="49" charset="0"/>
              </a:rPr>
              <a:t>&lt;&lt;</a:t>
            </a:r>
            <a:r>
              <a:rPr lang="es-AR" sz="1400" b="0" dirty="0">
                <a:solidFill>
                  <a:srgbClr val="CE9178"/>
                </a:solidFill>
                <a:effectLst/>
                <a:latin typeface="Consolas" panose="020B0609020204030204" pitchFamily="49" charset="0"/>
              </a:rPr>
              <a:t>"</a:t>
            </a:r>
            <a:r>
              <a:rPr lang="es-AR" sz="1400" b="0" dirty="0" err="1">
                <a:solidFill>
                  <a:srgbClr val="CE9178"/>
                </a:solidFill>
                <a:effectLst/>
                <a:latin typeface="Consolas" panose="020B0609020204030204" pitchFamily="49" charset="0"/>
              </a:rPr>
              <a:t>Enter</a:t>
            </a:r>
            <a:r>
              <a:rPr lang="es-AR" sz="1400" b="0" dirty="0">
                <a:solidFill>
                  <a:srgbClr val="CE9178"/>
                </a:solidFill>
                <a:effectLst/>
                <a:latin typeface="Consolas" panose="020B0609020204030204" pitchFamily="49" charset="0"/>
              </a:rPr>
              <a:t> </a:t>
            </a:r>
            <a:r>
              <a:rPr lang="es-AR" sz="1400" b="0" dirty="0" err="1">
                <a:solidFill>
                  <a:srgbClr val="CE9178"/>
                </a:solidFill>
                <a:effectLst/>
                <a:latin typeface="Consolas" panose="020B0609020204030204" pitchFamily="49" charset="0"/>
              </a:rPr>
              <a:t>the</a:t>
            </a:r>
            <a:r>
              <a:rPr lang="es-AR" sz="1400" b="0" dirty="0">
                <a:solidFill>
                  <a:srgbClr val="CE9178"/>
                </a:solidFill>
                <a:effectLst/>
                <a:latin typeface="Consolas" panose="020B0609020204030204" pitchFamily="49" charset="0"/>
              </a:rPr>
              <a:t> </a:t>
            </a:r>
            <a:r>
              <a:rPr lang="es-AR" sz="1400" b="0" dirty="0" err="1">
                <a:solidFill>
                  <a:srgbClr val="CE9178"/>
                </a:solidFill>
                <a:effectLst/>
                <a:latin typeface="Consolas" panose="020B0609020204030204" pitchFamily="49" charset="0"/>
              </a:rPr>
              <a:t>number</a:t>
            </a:r>
            <a:r>
              <a:rPr lang="es-AR" sz="1400" b="0" dirty="0">
                <a:solidFill>
                  <a:srgbClr val="CE9178"/>
                </a:solidFill>
                <a:effectLst/>
                <a:latin typeface="Consolas" panose="020B0609020204030204" pitchFamily="49" charset="0"/>
              </a:rPr>
              <a:t> </a:t>
            </a:r>
            <a:r>
              <a:rPr lang="es-AR" sz="1400" b="0" dirty="0" err="1">
                <a:solidFill>
                  <a:srgbClr val="CE9178"/>
                </a:solidFill>
                <a:effectLst/>
                <a:latin typeface="Consolas" panose="020B0609020204030204" pitchFamily="49" charset="0"/>
              </a:rPr>
              <a:t>of</a:t>
            </a:r>
            <a:r>
              <a:rPr lang="es-AR" sz="1400" b="0" dirty="0">
                <a:solidFill>
                  <a:srgbClr val="CE9178"/>
                </a:solidFill>
                <a:effectLst/>
                <a:latin typeface="Consolas" panose="020B0609020204030204" pitchFamily="49" charset="0"/>
              </a:rPr>
              <a:t> </a:t>
            </a:r>
            <a:r>
              <a:rPr lang="es-AR" sz="1400" b="0" dirty="0" err="1">
                <a:solidFill>
                  <a:srgbClr val="CE9178"/>
                </a:solidFill>
                <a:effectLst/>
                <a:latin typeface="Consolas" panose="020B0609020204030204" pitchFamily="49" charset="0"/>
              </a:rPr>
              <a:t>elements</a:t>
            </a:r>
            <a:r>
              <a:rPr lang="es-AR" sz="1400" b="0" dirty="0">
                <a:solidFill>
                  <a:srgbClr val="CE9178"/>
                </a:solidFill>
                <a:effectLst/>
                <a:latin typeface="Consolas" panose="020B0609020204030204" pitchFamily="49" charset="0"/>
              </a:rPr>
              <a:t>: "</a:t>
            </a:r>
            <a:r>
              <a:rPr lang="es-AR" sz="1400" b="0" dirty="0">
                <a:solidFill>
                  <a:srgbClr val="D4D4D4"/>
                </a:solidFill>
                <a:effectLst/>
                <a:latin typeface="Consolas" panose="020B0609020204030204" pitchFamily="49" charset="0"/>
              </a:rPr>
              <a:t>;    </a:t>
            </a:r>
          </a:p>
          <a:p>
            <a:r>
              <a:rPr lang="es-AR" sz="1400" b="0" dirty="0" err="1">
                <a:solidFill>
                  <a:srgbClr val="9CDCFE"/>
                </a:solidFill>
                <a:effectLst/>
                <a:latin typeface="Consolas" panose="020B0609020204030204" pitchFamily="49" charset="0"/>
              </a:rPr>
              <a:t>cin</a:t>
            </a:r>
            <a:r>
              <a:rPr lang="es-AR" sz="1400" b="0" dirty="0">
                <a:solidFill>
                  <a:srgbClr val="DCDCAA"/>
                </a:solidFill>
                <a:effectLst/>
                <a:latin typeface="Consolas" panose="020B0609020204030204" pitchFamily="49" charset="0"/>
              </a:rPr>
              <a:t>&gt;&gt;</a:t>
            </a:r>
            <a:r>
              <a:rPr lang="es-AR" sz="1400" b="0" dirty="0" err="1">
                <a:solidFill>
                  <a:srgbClr val="9CDCFE"/>
                </a:solidFill>
                <a:effectLst/>
                <a:latin typeface="Consolas" panose="020B0609020204030204" pitchFamily="49" charset="0"/>
              </a:rPr>
              <a:t>num</a:t>
            </a:r>
            <a:r>
              <a:rPr lang="es-AR" sz="1400" b="0" dirty="0">
                <a:solidFill>
                  <a:srgbClr val="D4D4D4"/>
                </a:solidFill>
                <a:effectLst/>
                <a:latin typeface="Consolas" panose="020B0609020204030204" pitchFamily="49" charset="0"/>
              </a:rPr>
              <a:t>;    </a:t>
            </a:r>
          </a:p>
          <a:p>
            <a:r>
              <a:rPr lang="es-AR" sz="1400" b="0" dirty="0" err="1">
                <a:solidFill>
                  <a:srgbClr val="9CDCFE"/>
                </a:solidFill>
                <a:effectLst/>
                <a:latin typeface="Consolas" panose="020B0609020204030204" pitchFamily="49" charset="0"/>
              </a:rPr>
              <a:t>cout</a:t>
            </a:r>
            <a:r>
              <a:rPr lang="es-AR" sz="1400" b="0" dirty="0">
                <a:solidFill>
                  <a:srgbClr val="DCDCAA"/>
                </a:solidFill>
                <a:effectLst/>
                <a:latin typeface="Consolas" panose="020B0609020204030204" pitchFamily="49" charset="0"/>
              </a:rPr>
              <a:t>&lt;&lt;</a:t>
            </a:r>
            <a:r>
              <a:rPr lang="es-AR" sz="1400" b="0" dirty="0">
                <a:solidFill>
                  <a:srgbClr val="9CDCFE"/>
                </a:solidFill>
                <a:effectLst/>
                <a:latin typeface="Consolas" panose="020B0609020204030204" pitchFamily="49" charset="0"/>
              </a:rPr>
              <a:t>a</a:t>
            </a:r>
            <a:r>
              <a:rPr lang="es-AR" sz="1400" b="0" dirty="0">
                <a:solidFill>
                  <a:srgbClr val="DCDCAA"/>
                </a:solidFill>
                <a:effectLst/>
                <a:latin typeface="Consolas" panose="020B0609020204030204" pitchFamily="49" charset="0"/>
              </a:rPr>
              <a:t>&lt;&lt;</a:t>
            </a:r>
            <a:r>
              <a:rPr lang="es-AR" sz="1400" b="0" dirty="0">
                <a:solidFill>
                  <a:srgbClr val="CE9178"/>
                </a:solidFill>
                <a:effectLst/>
                <a:latin typeface="Consolas" panose="020B0609020204030204" pitchFamily="49" charset="0"/>
              </a:rPr>
              <a:t>" "</a:t>
            </a:r>
            <a:r>
              <a:rPr lang="es-AR" sz="1400" b="0" dirty="0">
                <a:solidFill>
                  <a:srgbClr val="DCDCAA"/>
                </a:solidFill>
                <a:effectLst/>
                <a:latin typeface="Consolas" panose="020B0609020204030204" pitchFamily="49" charset="0"/>
              </a:rPr>
              <a:t>&lt;&lt;</a:t>
            </a:r>
            <a:r>
              <a:rPr lang="es-AR" sz="1400" b="0" dirty="0">
                <a:solidFill>
                  <a:srgbClr val="9CDCFE"/>
                </a:solidFill>
                <a:effectLst/>
                <a:latin typeface="Consolas" panose="020B0609020204030204" pitchFamily="49" charset="0"/>
              </a:rPr>
              <a:t>b</a:t>
            </a:r>
            <a:r>
              <a:rPr lang="es-AR" sz="1400" b="0" dirty="0">
                <a:solidFill>
                  <a:srgbClr val="DCDCAA"/>
                </a:solidFill>
                <a:effectLst/>
                <a:latin typeface="Consolas" panose="020B0609020204030204" pitchFamily="49" charset="0"/>
              </a:rPr>
              <a:t>&lt;&lt;</a:t>
            </a:r>
            <a:r>
              <a:rPr lang="es-AR" sz="1400" b="0" dirty="0">
                <a:solidFill>
                  <a:srgbClr val="CE9178"/>
                </a:solidFill>
                <a:effectLst/>
                <a:latin typeface="Consolas" panose="020B0609020204030204" pitchFamily="49" charset="0"/>
              </a:rPr>
              <a:t>" "</a:t>
            </a:r>
            <a:r>
              <a:rPr lang="es-AR" sz="1400" b="0" dirty="0">
                <a:solidFill>
                  <a:srgbClr val="D4D4D4"/>
                </a:solidFill>
                <a:effectLst/>
                <a:latin typeface="Consolas" panose="020B0609020204030204" pitchFamily="49" charset="0"/>
              </a:rPr>
              <a:t>;    </a:t>
            </a:r>
          </a:p>
          <a:p>
            <a:r>
              <a:rPr lang="es-AR" sz="1400" b="0" dirty="0" err="1">
                <a:solidFill>
                  <a:srgbClr val="C586C0"/>
                </a:solidFill>
                <a:effectLst/>
                <a:latin typeface="Consolas" panose="020B0609020204030204" pitchFamily="49" charset="0"/>
              </a:rPr>
              <a:t>for</a:t>
            </a:r>
            <a:r>
              <a:rPr lang="es-AR" sz="1400" b="0" dirty="0">
                <a:solidFill>
                  <a:srgbClr val="D4D4D4"/>
                </a:solidFill>
                <a:effectLst/>
                <a:latin typeface="Consolas" panose="020B0609020204030204" pitchFamily="49" charset="0"/>
              </a:rPr>
              <a:t>(</a:t>
            </a:r>
            <a:r>
              <a:rPr lang="es-AR" sz="1400" b="0" dirty="0">
                <a:solidFill>
                  <a:srgbClr val="9CDCFE"/>
                </a:solidFill>
                <a:effectLst/>
                <a:latin typeface="Consolas" panose="020B0609020204030204" pitchFamily="49" charset="0"/>
              </a:rPr>
              <a:t>i</a:t>
            </a:r>
            <a:r>
              <a:rPr lang="es-AR" sz="1400" b="0" dirty="0">
                <a:solidFill>
                  <a:srgbClr val="D4D4D4"/>
                </a:solidFill>
                <a:effectLst/>
                <a:latin typeface="Consolas" panose="020B0609020204030204" pitchFamily="49" charset="0"/>
              </a:rPr>
              <a:t>=</a:t>
            </a:r>
            <a:r>
              <a:rPr lang="es-AR" sz="1400" b="0" dirty="0">
                <a:solidFill>
                  <a:srgbClr val="B5CEA8"/>
                </a:solidFill>
                <a:effectLst/>
                <a:latin typeface="Consolas" panose="020B0609020204030204" pitchFamily="49" charset="0"/>
              </a:rPr>
              <a:t>2</a:t>
            </a:r>
            <a:r>
              <a:rPr lang="es-AR" sz="1400" b="0" dirty="0">
                <a:solidFill>
                  <a:srgbClr val="D4D4D4"/>
                </a:solidFill>
                <a:effectLst/>
                <a:latin typeface="Consolas" panose="020B0609020204030204" pitchFamily="49" charset="0"/>
              </a:rPr>
              <a:t>;</a:t>
            </a:r>
            <a:r>
              <a:rPr lang="es-AR" sz="1400" b="0" dirty="0">
                <a:solidFill>
                  <a:srgbClr val="9CDCFE"/>
                </a:solidFill>
                <a:effectLst/>
                <a:latin typeface="Consolas" panose="020B0609020204030204" pitchFamily="49" charset="0"/>
              </a:rPr>
              <a:t>i</a:t>
            </a:r>
            <a:r>
              <a:rPr lang="es-AR" sz="1400" b="0" dirty="0">
                <a:solidFill>
                  <a:srgbClr val="D4D4D4"/>
                </a:solidFill>
                <a:effectLst/>
                <a:latin typeface="Consolas" panose="020B0609020204030204" pitchFamily="49" charset="0"/>
              </a:rPr>
              <a:t>&lt;</a:t>
            </a:r>
            <a:r>
              <a:rPr lang="es-AR" sz="1400" b="0" dirty="0" err="1">
                <a:solidFill>
                  <a:srgbClr val="9CDCFE"/>
                </a:solidFill>
                <a:effectLst/>
                <a:latin typeface="Consolas" panose="020B0609020204030204" pitchFamily="49" charset="0"/>
              </a:rPr>
              <a:t>num</a:t>
            </a:r>
            <a:r>
              <a:rPr lang="es-AR" sz="1400" b="0" dirty="0" err="1">
                <a:solidFill>
                  <a:srgbClr val="D4D4D4"/>
                </a:solidFill>
                <a:effectLst/>
                <a:latin typeface="Consolas" panose="020B0609020204030204" pitchFamily="49" charset="0"/>
              </a:rPr>
              <a:t>;</a:t>
            </a:r>
            <a:r>
              <a:rPr lang="es-AR" sz="1400" b="0" dirty="0" err="1">
                <a:solidFill>
                  <a:srgbClr val="9CDCFE"/>
                </a:solidFill>
                <a:effectLst/>
                <a:latin typeface="Consolas" panose="020B0609020204030204" pitchFamily="49" charset="0"/>
              </a:rPr>
              <a:t>i</a:t>
            </a:r>
            <a:r>
              <a:rPr lang="es-AR" sz="1400" b="0" dirty="0">
                <a:solidFill>
                  <a:srgbClr val="D4D4D4"/>
                </a:solidFill>
                <a:effectLst/>
                <a:latin typeface="Consolas" panose="020B0609020204030204" pitchFamily="49" charset="0"/>
              </a:rPr>
              <a:t>++)   </a:t>
            </a:r>
          </a:p>
          <a:p>
            <a:r>
              <a:rPr lang="es-AR" sz="1400" b="0" dirty="0">
                <a:solidFill>
                  <a:srgbClr val="D4D4D4"/>
                </a:solidFill>
                <a:effectLst/>
                <a:latin typeface="Consolas" panose="020B0609020204030204" pitchFamily="49" charset="0"/>
              </a:rPr>
              <a:t>{    </a:t>
            </a:r>
          </a:p>
          <a:p>
            <a:r>
              <a:rPr lang="es-AR" sz="1400" b="0" dirty="0">
                <a:solidFill>
                  <a:srgbClr val="D4D4D4"/>
                </a:solidFill>
                <a:effectLst/>
                <a:latin typeface="Consolas" panose="020B0609020204030204" pitchFamily="49" charset="0"/>
              </a:rPr>
              <a:t>     </a:t>
            </a:r>
            <a:r>
              <a:rPr lang="es-AR" sz="1400" b="0" dirty="0">
                <a:solidFill>
                  <a:srgbClr val="9CDCFE"/>
                </a:solidFill>
                <a:effectLst/>
                <a:latin typeface="Consolas" panose="020B0609020204030204" pitchFamily="49" charset="0"/>
              </a:rPr>
              <a:t>c</a:t>
            </a:r>
            <a:r>
              <a:rPr lang="es-AR" sz="1400" b="0" dirty="0">
                <a:solidFill>
                  <a:srgbClr val="D4D4D4"/>
                </a:solidFill>
                <a:effectLst/>
                <a:latin typeface="Consolas" panose="020B0609020204030204" pitchFamily="49" charset="0"/>
              </a:rPr>
              <a:t> = </a:t>
            </a:r>
            <a:r>
              <a:rPr lang="es-AR" sz="1400" b="0" dirty="0">
                <a:solidFill>
                  <a:srgbClr val="9CDCFE"/>
                </a:solidFill>
                <a:effectLst/>
                <a:latin typeface="Consolas" panose="020B0609020204030204" pitchFamily="49" charset="0"/>
              </a:rPr>
              <a:t>a</a:t>
            </a:r>
            <a:r>
              <a:rPr lang="es-AR" sz="1400" b="0" dirty="0">
                <a:solidFill>
                  <a:srgbClr val="D4D4D4"/>
                </a:solidFill>
                <a:effectLst/>
                <a:latin typeface="Consolas" panose="020B0609020204030204" pitchFamily="49" charset="0"/>
              </a:rPr>
              <a:t> + </a:t>
            </a:r>
            <a:r>
              <a:rPr lang="es-AR" sz="1400" b="0" dirty="0">
                <a:solidFill>
                  <a:srgbClr val="9CDCFE"/>
                </a:solidFill>
                <a:effectLst/>
                <a:latin typeface="Consolas" panose="020B0609020204030204" pitchFamily="49" charset="0"/>
              </a:rPr>
              <a:t>b</a:t>
            </a:r>
            <a:r>
              <a:rPr lang="es-AR" sz="1400" b="0" dirty="0">
                <a:solidFill>
                  <a:srgbClr val="D4D4D4"/>
                </a:solidFill>
                <a:effectLst/>
                <a:latin typeface="Consolas" panose="020B0609020204030204" pitchFamily="49" charset="0"/>
              </a:rPr>
              <a:t>;    </a:t>
            </a:r>
          </a:p>
          <a:p>
            <a:r>
              <a:rPr lang="es-AR" sz="1400" b="0" dirty="0">
                <a:solidFill>
                  <a:srgbClr val="D4D4D4"/>
                </a:solidFill>
                <a:effectLst/>
                <a:latin typeface="Consolas" panose="020B0609020204030204" pitchFamily="49" charset="0"/>
              </a:rPr>
              <a:t>     </a:t>
            </a:r>
            <a:r>
              <a:rPr lang="es-AR" sz="1400" b="0" dirty="0" err="1">
                <a:solidFill>
                  <a:srgbClr val="9CDCFE"/>
                </a:solidFill>
                <a:effectLst/>
                <a:latin typeface="Consolas" panose="020B0609020204030204" pitchFamily="49" charset="0"/>
              </a:rPr>
              <a:t>cout</a:t>
            </a:r>
            <a:r>
              <a:rPr lang="es-AR" sz="1400" b="0" dirty="0">
                <a:solidFill>
                  <a:srgbClr val="DCDCAA"/>
                </a:solidFill>
                <a:effectLst/>
                <a:latin typeface="Consolas" panose="020B0609020204030204" pitchFamily="49" charset="0"/>
              </a:rPr>
              <a:t>&lt;&lt;</a:t>
            </a:r>
            <a:r>
              <a:rPr lang="es-AR" sz="1400" b="0" dirty="0">
                <a:solidFill>
                  <a:srgbClr val="9CDCFE"/>
                </a:solidFill>
                <a:effectLst/>
                <a:latin typeface="Consolas" panose="020B0609020204030204" pitchFamily="49" charset="0"/>
              </a:rPr>
              <a:t>c</a:t>
            </a:r>
            <a:r>
              <a:rPr lang="es-AR" sz="1400" b="0" dirty="0">
                <a:solidFill>
                  <a:srgbClr val="DCDCAA"/>
                </a:solidFill>
                <a:effectLst/>
                <a:latin typeface="Consolas" panose="020B0609020204030204" pitchFamily="49" charset="0"/>
              </a:rPr>
              <a:t>&lt;&lt;</a:t>
            </a:r>
            <a:r>
              <a:rPr lang="es-AR" sz="1400" b="0" dirty="0">
                <a:solidFill>
                  <a:srgbClr val="CE9178"/>
                </a:solidFill>
                <a:effectLst/>
                <a:latin typeface="Consolas" panose="020B0609020204030204" pitchFamily="49" charset="0"/>
              </a:rPr>
              <a:t>" "</a:t>
            </a:r>
            <a:r>
              <a:rPr lang="es-AR" sz="1400" b="0" dirty="0">
                <a:solidFill>
                  <a:srgbClr val="D4D4D4"/>
                </a:solidFill>
                <a:effectLst/>
                <a:latin typeface="Consolas" panose="020B0609020204030204" pitchFamily="49" charset="0"/>
              </a:rPr>
              <a:t>;    </a:t>
            </a:r>
          </a:p>
          <a:p>
            <a:r>
              <a:rPr lang="es-AR" sz="1400" b="0" dirty="0">
                <a:solidFill>
                  <a:srgbClr val="D4D4D4"/>
                </a:solidFill>
                <a:effectLst/>
                <a:latin typeface="Consolas" panose="020B0609020204030204" pitchFamily="49" charset="0"/>
              </a:rPr>
              <a:t>     </a:t>
            </a:r>
            <a:r>
              <a:rPr lang="es-AR" sz="1400" b="0" dirty="0">
                <a:solidFill>
                  <a:srgbClr val="9CDCFE"/>
                </a:solidFill>
                <a:effectLst/>
                <a:latin typeface="Consolas" panose="020B0609020204030204" pitchFamily="49" charset="0"/>
              </a:rPr>
              <a:t>a</a:t>
            </a:r>
            <a:r>
              <a:rPr lang="es-AR" sz="1400" b="0" dirty="0">
                <a:solidFill>
                  <a:srgbClr val="D4D4D4"/>
                </a:solidFill>
                <a:effectLst/>
                <a:latin typeface="Consolas" panose="020B0609020204030204" pitchFamily="49" charset="0"/>
              </a:rPr>
              <a:t>=</a:t>
            </a:r>
            <a:r>
              <a:rPr lang="es-AR" sz="1400" b="0" dirty="0">
                <a:solidFill>
                  <a:srgbClr val="9CDCFE"/>
                </a:solidFill>
                <a:effectLst/>
                <a:latin typeface="Consolas" panose="020B0609020204030204" pitchFamily="49" charset="0"/>
              </a:rPr>
              <a:t>b</a:t>
            </a:r>
            <a:r>
              <a:rPr lang="es-AR" sz="1400" b="0" dirty="0">
                <a:solidFill>
                  <a:srgbClr val="D4D4D4"/>
                </a:solidFill>
                <a:effectLst/>
                <a:latin typeface="Consolas" panose="020B0609020204030204" pitchFamily="49" charset="0"/>
              </a:rPr>
              <a:t>;    </a:t>
            </a:r>
          </a:p>
          <a:p>
            <a:r>
              <a:rPr lang="es-AR" sz="1400" b="0" dirty="0">
                <a:solidFill>
                  <a:srgbClr val="D4D4D4"/>
                </a:solidFill>
                <a:effectLst/>
                <a:latin typeface="Consolas" panose="020B0609020204030204" pitchFamily="49" charset="0"/>
              </a:rPr>
              <a:t>     </a:t>
            </a:r>
            <a:r>
              <a:rPr lang="es-AR" sz="1400" b="0" dirty="0">
                <a:solidFill>
                  <a:srgbClr val="9CDCFE"/>
                </a:solidFill>
                <a:effectLst/>
                <a:latin typeface="Consolas" panose="020B0609020204030204" pitchFamily="49" charset="0"/>
              </a:rPr>
              <a:t>b</a:t>
            </a:r>
            <a:r>
              <a:rPr lang="es-AR" sz="1400" b="0" dirty="0">
                <a:solidFill>
                  <a:srgbClr val="D4D4D4"/>
                </a:solidFill>
                <a:effectLst/>
                <a:latin typeface="Consolas" panose="020B0609020204030204" pitchFamily="49" charset="0"/>
              </a:rPr>
              <a:t>=</a:t>
            </a:r>
            <a:r>
              <a:rPr lang="es-AR" sz="1400" b="0" dirty="0">
                <a:solidFill>
                  <a:srgbClr val="9CDCFE"/>
                </a:solidFill>
                <a:effectLst/>
                <a:latin typeface="Consolas" panose="020B0609020204030204" pitchFamily="49" charset="0"/>
              </a:rPr>
              <a:t>c</a:t>
            </a:r>
            <a:r>
              <a:rPr lang="es-AR" sz="1400" b="0" dirty="0">
                <a:solidFill>
                  <a:srgbClr val="D4D4D4"/>
                </a:solidFill>
                <a:effectLst/>
                <a:latin typeface="Consolas" panose="020B0609020204030204" pitchFamily="49" charset="0"/>
              </a:rPr>
              <a:t>;    </a:t>
            </a:r>
          </a:p>
          <a:p>
            <a:r>
              <a:rPr lang="es-AR" sz="1400" b="0" dirty="0">
                <a:solidFill>
                  <a:srgbClr val="D4D4D4"/>
                </a:solidFill>
                <a:effectLst/>
                <a:latin typeface="Consolas" panose="020B0609020204030204" pitchFamily="49" charset="0"/>
              </a:rPr>
              <a:t>}    </a:t>
            </a:r>
          </a:p>
          <a:p>
            <a:r>
              <a:rPr lang="es-AR" sz="1400" b="0" dirty="0" err="1">
                <a:solidFill>
                  <a:srgbClr val="C586C0"/>
                </a:solidFill>
                <a:effectLst/>
                <a:latin typeface="Consolas" panose="020B0609020204030204" pitchFamily="49" charset="0"/>
              </a:rPr>
              <a:t>return</a:t>
            </a:r>
            <a:r>
              <a:rPr lang="es-AR" sz="1400" b="0" dirty="0">
                <a:solidFill>
                  <a:srgbClr val="D4D4D4"/>
                </a:solidFill>
                <a:effectLst/>
                <a:latin typeface="Consolas" panose="020B0609020204030204" pitchFamily="49" charset="0"/>
              </a:rPr>
              <a:t> </a:t>
            </a:r>
            <a:r>
              <a:rPr lang="es-AR" sz="1400" b="0" dirty="0">
                <a:solidFill>
                  <a:srgbClr val="B5CEA8"/>
                </a:solidFill>
                <a:effectLst/>
                <a:latin typeface="Consolas" panose="020B0609020204030204" pitchFamily="49" charset="0"/>
              </a:rPr>
              <a:t>0</a:t>
            </a:r>
            <a:r>
              <a:rPr lang="es-AR" sz="1400" b="0" dirty="0">
                <a:solidFill>
                  <a:srgbClr val="D4D4D4"/>
                </a:solidFill>
                <a:effectLst/>
                <a:latin typeface="Consolas" panose="020B0609020204030204" pitchFamily="49" charset="0"/>
              </a:rPr>
              <a:t>;  </a:t>
            </a:r>
          </a:p>
          <a:p>
            <a:r>
              <a:rPr lang="es-AR" sz="1400" b="0" dirty="0">
                <a:solidFill>
                  <a:srgbClr val="D4D4D4"/>
                </a:solidFill>
                <a:effectLst/>
                <a:latin typeface="Consolas" panose="020B0609020204030204" pitchFamily="49" charset="0"/>
              </a:rPr>
              <a:t>}</a:t>
            </a:r>
          </a:p>
        </p:txBody>
      </p:sp>
      <p:sp>
        <p:nvSpPr>
          <p:cNvPr id="7" name="CuadroTexto 6">
            <a:extLst>
              <a:ext uri="{FF2B5EF4-FFF2-40B4-BE49-F238E27FC236}">
                <a16:creationId xmlns:a16="http://schemas.microsoft.com/office/drawing/2014/main" id="{02FF285C-4EC6-4E43-A85D-D2DC98EEA476}"/>
              </a:ext>
            </a:extLst>
          </p:cNvPr>
          <p:cNvSpPr txBox="1"/>
          <p:nvPr/>
        </p:nvSpPr>
        <p:spPr>
          <a:xfrm>
            <a:off x="186198" y="912353"/>
            <a:ext cx="2286000" cy="369332"/>
          </a:xfrm>
          <a:prstGeom prst="rect">
            <a:avLst/>
          </a:prstGeom>
          <a:noFill/>
        </p:spPr>
        <p:txBody>
          <a:bodyPr wrap="square">
            <a:spAutoFit/>
          </a:bodyPr>
          <a:lstStyle/>
          <a:p>
            <a:pPr algn="l" fontAlgn="base"/>
            <a:r>
              <a:rPr lang="es-AR" b="1" i="0" dirty="0">
                <a:solidFill>
                  <a:schemeClr val="bg1"/>
                </a:solidFill>
                <a:effectLst/>
                <a:latin typeface="inherit"/>
              </a:rPr>
              <a:t>Sin recursión</a:t>
            </a:r>
            <a:endParaRPr lang="es-AR" b="1" i="0" dirty="0">
              <a:solidFill>
                <a:schemeClr val="bg1"/>
              </a:solidFill>
              <a:effectLst/>
              <a:latin typeface="Quicksand"/>
            </a:endParaRPr>
          </a:p>
        </p:txBody>
      </p:sp>
      <p:sp>
        <p:nvSpPr>
          <p:cNvPr id="9" name="CuadroTexto 8">
            <a:extLst>
              <a:ext uri="{FF2B5EF4-FFF2-40B4-BE49-F238E27FC236}">
                <a16:creationId xmlns:a16="http://schemas.microsoft.com/office/drawing/2014/main" id="{621BA53B-F96B-451B-B122-FA09FC34CFB4}"/>
              </a:ext>
            </a:extLst>
          </p:cNvPr>
          <p:cNvSpPr txBox="1"/>
          <p:nvPr/>
        </p:nvSpPr>
        <p:spPr>
          <a:xfrm>
            <a:off x="882906" y="5413058"/>
            <a:ext cx="3943350" cy="861774"/>
          </a:xfrm>
          <a:prstGeom prst="rect">
            <a:avLst/>
          </a:prstGeom>
          <a:noFill/>
        </p:spPr>
        <p:txBody>
          <a:bodyPr wrap="square">
            <a:spAutoFit/>
          </a:bodyPr>
          <a:lstStyle/>
          <a:p>
            <a:r>
              <a:rPr lang="es-AR" sz="1600" dirty="0">
                <a:solidFill>
                  <a:schemeClr val="bg1">
                    <a:lumMod val="65000"/>
                  </a:schemeClr>
                </a:solidFill>
              </a:rPr>
              <a:t>Salida:</a:t>
            </a:r>
          </a:p>
          <a:p>
            <a:r>
              <a:rPr lang="es-AR" sz="1600" dirty="0" err="1">
                <a:solidFill>
                  <a:schemeClr val="bg1">
                    <a:lumMod val="65000"/>
                  </a:schemeClr>
                </a:solidFill>
              </a:rPr>
              <a:t>Enter</a:t>
            </a:r>
            <a:r>
              <a:rPr lang="es-AR" sz="1600" dirty="0">
                <a:solidFill>
                  <a:schemeClr val="bg1">
                    <a:lumMod val="65000"/>
                  </a:schemeClr>
                </a:solidFill>
              </a:rPr>
              <a:t> </a:t>
            </a:r>
            <a:r>
              <a:rPr lang="es-AR" sz="1600" dirty="0" err="1">
                <a:solidFill>
                  <a:schemeClr val="bg1">
                    <a:lumMod val="65000"/>
                  </a:schemeClr>
                </a:solidFill>
              </a:rPr>
              <a:t>the</a:t>
            </a:r>
            <a:r>
              <a:rPr lang="es-AR" sz="1600" dirty="0">
                <a:solidFill>
                  <a:schemeClr val="bg1">
                    <a:lumMod val="65000"/>
                  </a:schemeClr>
                </a:solidFill>
              </a:rPr>
              <a:t> </a:t>
            </a:r>
            <a:r>
              <a:rPr lang="es-AR" sz="1600" dirty="0" err="1">
                <a:solidFill>
                  <a:schemeClr val="bg1">
                    <a:lumMod val="65000"/>
                  </a:schemeClr>
                </a:solidFill>
              </a:rPr>
              <a:t>number</a:t>
            </a:r>
            <a:r>
              <a:rPr lang="es-AR" sz="1600" dirty="0">
                <a:solidFill>
                  <a:schemeClr val="bg1">
                    <a:lumMod val="65000"/>
                  </a:schemeClr>
                </a:solidFill>
              </a:rPr>
              <a:t> </a:t>
            </a:r>
            <a:r>
              <a:rPr lang="es-AR" sz="1600" dirty="0" err="1">
                <a:solidFill>
                  <a:schemeClr val="bg1">
                    <a:lumMod val="65000"/>
                  </a:schemeClr>
                </a:solidFill>
              </a:rPr>
              <a:t>of</a:t>
            </a:r>
            <a:r>
              <a:rPr lang="es-AR" sz="1600" dirty="0">
                <a:solidFill>
                  <a:schemeClr val="bg1">
                    <a:lumMod val="65000"/>
                  </a:schemeClr>
                </a:solidFill>
              </a:rPr>
              <a:t> </a:t>
            </a:r>
            <a:r>
              <a:rPr lang="es-AR" sz="1600" dirty="0" err="1">
                <a:solidFill>
                  <a:schemeClr val="bg1">
                    <a:lumMod val="65000"/>
                  </a:schemeClr>
                </a:solidFill>
              </a:rPr>
              <a:t>terms</a:t>
            </a:r>
            <a:r>
              <a:rPr lang="es-AR" sz="1600" dirty="0">
                <a:solidFill>
                  <a:schemeClr val="bg1">
                    <a:lumMod val="65000"/>
                  </a:schemeClr>
                </a:solidFill>
              </a:rPr>
              <a:t> </a:t>
            </a:r>
            <a:r>
              <a:rPr lang="es-AR" sz="1600" dirty="0" err="1">
                <a:solidFill>
                  <a:schemeClr val="bg1">
                    <a:lumMod val="65000"/>
                  </a:schemeClr>
                </a:solidFill>
              </a:rPr>
              <a:t>of</a:t>
            </a:r>
            <a:r>
              <a:rPr lang="es-AR" sz="1600" dirty="0">
                <a:solidFill>
                  <a:schemeClr val="bg1">
                    <a:lumMod val="65000"/>
                  </a:schemeClr>
                </a:solidFill>
              </a:rPr>
              <a:t> series: 5</a:t>
            </a:r>
          </a:p>
          <a:p>
            <a:r>
              <a:rPr lang="es-AR" sz="1600" dirty="0">
                <a:solidFill>
                  <a:schemeClr val="bg1">
                    <a:lumMod val="65000"/>
                  </a:schemeClr>
                </a:solidFill>
              </a:rPr>
              <a:t>0 1 1 2 3</a:t>
            </a:r>
          </a:p>
        </p:txBody>
      </p:sp>
      <p:sp>
        <p:nvSpPr>
          <p:cNvPr id="11" name="CuadroTexto 10">
            <a:extLst>
              <a:ext uri="{FF2B5EF4-FFF2-40B4-BE49-F238E27FC236}">
                <a16:creationId xmlns:a16="http://schemas.microsoft.com/office/drawing/2014/main" id="{4E87FC1C-93FF-4419-8EEA-B07D2BB5910C}"/>
              </a:ext>
            </a:extLst>
          </p:cNvPr>
          <p:cNvSpPr txBox="1"/>
          <p:nvPr/>
        </p:nvSpPr>
        <p:spPr>
          <a:xfrm>
            <a:off x="4886325" y="1531199"/>
            <a:ext cx="6096000" cy="5047536"/>
          </a:xfrm>
          <a:prstGeom prst="rect">
            <a:avLst/>
          </a:prstGeom>
          <a:noFill/>
        </p:spPr>
        <p:txBody>
          <a:bodyPr wrap="square">
            <a:spAutoFit/>
          </a:bodyPr>
          <a:lstStyle/>
          <a:p>
            <a:r>
              <a:rPr lang="es-AR" sz="1400" b="0" dirty="0">
                <a:solidFill>
                  <a:srgbClr val="C586C0"/>
                </a:solidFill>
                <a:effectLst/>
                <a:latin typeface="Consolas" panose="020B0609020204030204" pitchFamily="49" charset="0"/>
              </a:rPr>
              <a:t>#include</a:t>
            </a:r>
            <a:r>
              <a:rPr lang="es-AR" sz="1400" b="0" dirty="0">
                <a:solidFill>
                  <a:srgbClr val="CE9178"/>
                </a:solidFill>
                <a:effectLst/>
                <a:latin typeface="Consolas" panose="020B0609020204030204" pitchFamily="49" charset="0"/>
              </a:rPr>
              <a:t>&lt;iostream&gt;</a:t>
            </a:r>
            <a:endParaRPr lang="es-AR" sz="1400" b="0" dirty="0">
              <a:solidFill>
                <a:srgbClr val="D4D4D4"/>
              </a:solidFill>
              <a:effectLst/>
              <a:latin typeface="Consolas" panose="020B0609020204030204" pitchFamily="49" charset="0"/>
            </a:endParaRPr>
          </a:p>
          <a:p>
            <a:r>
              <a:rPr lang="es-AR" sz="1400" b="0" dirty="0" err="1">
                <a:solidFill>
                  <a:srgbClr val="C586C0"/>
                </a:solidFill>
                <a:effectLst/>
                <a:latin typeface="Consolas" panose="020B0609020204030204" pitchFamily="49" charset="0"/>
              </a:rPr>
              <a:t>using</a:t>
            </a:r>
            <a:r>
              <a:rPr lang="es-AR" sz="1400" b="0" dirty="0">
                <a:solidFill>
                  <a:srgbClr val="D4D4D4"/>
                </a:solidFill>
                <a:effectLst/>
                <a:latin typeface="Consolas" panose="020B0609020204030204" pitchFamily="49" charset="0"/>
              </a:rPr>
              <a:t> </a:t>
            </a:r>
            <a:r>
              <a:rPr lang="es-AR" sz="1400" b="0" dirty="0" err="1">
                <a:solidFill>
                  <a:srgbClr val="569CD6"/>
                </a:solidFill>
                <a:effectLst/>
                <a:latin typeface="Consolas" panose="020B0609020204030204" pitchFamily="49" charset="0"/>
              </a:rPr>
              <a:t>namespace</a:t>
            </a:r>
            <a:r>
              <a:rPr lang="es-AR" sz="1400" b="0" dirty="0">
                <a:solidFill>
                  <a:srgbClr val="D4D4D4"/>
                </a:solidFill>
                <a:effectLst/>
                <a:latin typeface="Consolas" panose="020B0609020204030204" pitchFamily="49" charset="0"/>
              </a:rPr>
              <a:t> </a:t>
            </a:r>
            <a:r>
              <a:rPr lang="es-AR" sz="1400" b="0" dirty="0" err="1">
                <a:solidFill>
                  <a:srgbClr val="4EC9B0"/>
                </a:solidFill>
                <a:effectLst/>
                <a:latin typeface="Consolas" panose="020B0609020204030204" pitchFamily="49" charset="0"/>
              </a:rPr>
              <a:t>std</a:t>
            </a:r>
            <a:r>
              <a:rPr lang="es-AR" sz="1400" b="0" dirty="0">
                <a:solidFill>
                  <a:srgbClr val="D4D4D4"/>
                </a:solidFill>
                <a:effectLst/>
                <a:latin typeface="Consolas" panose="020B0609020204030204" pitchFamily="49" charset="0"/>
              </a:rPr>
              <a:t>;</a:t>
            </a:r>
          </a:p>
          <a:p>
            <a:r>
              <a:rPr lang="es-AR" sz="1400" b="0" dirty="0" err="1">
                <a:solidFill>
                  <a:srgbClr val="569CD6"/>
                </a:solidFill>
                <a:effectLst/>
                <a:latin typeface="Consolas" panose="020B0609020204030204" pitchFamily="49" charset="0"/>
              </a:rPr>
              <a:t>int</a:t>
            </a:r>
            <a:r>
              <a:rPr lang="es-AR" sz="1400" b="0" dirty="0">
                <a:solidFill>
                  <a:srgbClr val="D4D4D4"/>
                </a:solidFill>
                <a:effectLst/>
                <a:latin typeface="Consolas" panose="020B0609020204030204" pitchFamily="49" charset="0"/>
              </a:rPr>
              <a:t> </a:t>
            </a:r>
            <a:r>
              <a:rPr lang="es-AR" sz="1400" b="0" dirty="0">
                <a:solidFill>
                  <a:srgbClr val="DCDCAA"/>
                </a:solidFill>
                <a:effectLst/>
                <a:latin typeface="Consolas" panose="020B0609020204030204" pitchFamily="49" charset="0"/>
              </a:rPr>
              <a:t>Fibonacci</a:t>
            </a:r>
            <a:r>
              <a:rPr lang="es-AR" sz="1400" b="0" dirty="0">
                <a:solidFill>
                  <a:srgbClr val="D4D4D4"/>
                </a:solidFill>
                <a:effectLst/>
                <a:latin typeface="Consolas" panose="020B0609020204030204" pitchFamily="49" charset="0"/>
              </a:rPr>
              <a:t>(</a:t>
            </a:r>
            <a:r>
              <a:rPr lang="es-AR" sz="1400" b="0" dirty="0" err="1">
                <a:solidFill>
                  <a:srgbClr val="569CD6"/>
                </a:solidFill>
                <a:effectLst/>
                <a:latin typeface="Consolas" panose="020B0609020204030204" pitchFamily="49" charset="0"/>
              </a:rPr>
              <a:t>int</a:t>
            </a:r>
            <a:r>
              <a:rPr lang="es-AR" sz="1400" b="0" dirty="0">
                <a:solidFill>
                  <a:srgbClr val="D4D4D4"/>
                </a:solidFill>
                <a:effectLst/>
                <a:latin typeface="Consolas" panose="020B0609020204030204" pitchFamily="49" charset="0"/>
              </a:rPr>
              <a:t> </a:t>
            </a:r>
            <a:r>
              <a:rPr lang="es-AR" sz="1400" b="0" dirty="0">
                <a:solidFill>
                  <a:srgbClr val="9CDCFE"/>
                </a:solidFill>
                <a:effectLst/>
                <a:latin typeface="Consolas" panose="020B0609020204030204" pitchFamily="49" charset="0"/>
              </a:rPr>
              <a:t>n</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    </a:t>
            </a:r>
            <a:r>
              <a:rPr lang="es-AR" sz="1400" b="0" dirty="0" err="1">
                <a:solidFill>
                  <a:srgbClr val="C586C0"/>
                </a:solidFill>
                <a:effectLst/>
                <a:latin typeface="Consolas" panose="020B0609020204030204" pitchFamily="49" charset="0"/>
              </a:rPr>
              <a:t>if</a:t>
            </a:r>
            <a:r>
              <a:rPr lang="es-AR" sz="1400" b="0" dirty="0">
                <a:solidFill>
                  <a:srgbClr val="D4D4D4"/>
                </a:solidFill>
                <a:effectLst/>
                <a:latin typeface="Consolas" panose="020B0609020204030204" pitchFamily="49" charset="0"/>
              </a:rPr>
              <a:t>((</a:t>
            </a:r>
            <a:r>
              <a:rPr lang="es-AR" sz="1400" b="0" dirty="0">
                <a:solidFill>
                  <a:srgbClr val="9CDCFE"/>
                </a:solidFill>
                <a:effectLst/>
                <a:latin typeface="Consolas" panose="020B0609020204030204" pitchFamily="49" charset="0"/>
              </a:rPr>
              <a:t>n</a:t>
            </a:r>
            <a:r>
              <a:rPr lang="es-AR" sz="1400" b="0" dirty="0">
                <a:solidFill>
                  <a:srgbClr val="D4D4D4"/>
                </a:solidFill>
                <a:effectLst/>
                <a:latin typeface="Consolas" panose="020B0609020204030204" pitchFamily="49" charset="0"/>
              </a:rPr>
              <a:t>==</a:t>
            </a:r>
            <a:r>
              <a:rPr lang="es-AR" sz="1400" b="0" dirty="0">
                <a:solidFill>
                  <a:srgbClr val="B5CEA8"/>
                </a:solidFill>
                <a:effectLst/>
                <a:latin typeface="Consolas" panose="020B0609020204030204" pitchFamily="49" charset="0"/>
              </a:rPr>
              <a:t>1</a:t>
            </a:r>
            <a:r>
              <a:rPr lang="es-AR" sz="1400" b="0" dirty="0">
                <a:solidFill>
                  <a:srgbClr val="D4D4D4"/>
                </a:solidFill>
                <a:effectLst/>
                <a:latin typeface="Consolas" panose="020B0609020204030204" pitchFamily="49" charset="0"/>
              </a:rPr>
              <a:t>)||(</a:t>
            </a:r>
            <a:r>
              <a:rPr lang="es-AR" sz="1400" b="0" dirty="0">
                <a:solidFill>
                  <a:srgbClr val="9CDCFE"/>
                </a:solidFill>
                <a:effectLst/>
                <a:latin typeface="Consolas" panose="020B0609020204030204" pitchFamily="49" charset="0"/>
              </a:rPr>
              <a:t>n</a:t>
            </a:r>
            <a:r>
              <a:rPr lang="es-AR" sz="1400" b="0" dirty="0">
                <a:solidFill>
                  <a:srgbClr val="D4D4D4"/>
                </a:solidFill>
                <a:effectLst/>
                <a:latin typeface="Consolas" panose="020B0609020204030204" pitchFamily="49" charset="0"/>
              </a:rPr>
              <a:t>==</a:t>
            </a:r>
            <a:r>
              <a:rPr lang="es-AR" sz="1400" b="0" dirty="0">
                <a:solidFill>
                  <a:srgbClr val="B5CEA8"/>
                </a:solidFill>
                <a:effectLst/>
                <a:latin typeface="Consolas" panose="020B0609020204030204" pitchFamily="49" charset="0"/>
              </a:rPr>
              <a:t>0</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    </a:t>
            </a:r>
            <a:r>
              <a:rPr lang="es-AR" sz="1400" b="0" dirty="0" err="1">
                <a:solidFill>
                  <a:srgbClr val="C586C0"/>
                </a:solidFill>
                <a:effectLst/>
                <a:latin typeface="Consolas" panose="020B0609020204030204" pitchFamily="49" charset="0"/>
              </a:rPr>
              <a:t>return</a:t>
            </a:r>
            <a:r>
              <a:rPr lang="es-AR" sz="1400" b="0" dirty="0">
                <a:solidFill>
                  <a:srgbClr val="D4D4D4"/>
                </a:solidFill>
                <a:effectLst/>
                <a:latin typeface="Consolas" panose="020B0609020204030204" pitchFamily="49" charset="0"/>
              </a:rPr>
              <a:t>(</a:t>
            </a:r>
            <a:r>
              <a:rPr lang="es-AR" sz="1400" b="0" dirty="0">
                <a:solidFill>
                  <a:srgbClr val="9CDCFE"/>
                </a:solidFill>
                <a:effectLst/>
                <a:latin typeface="Consolas" panose="020B0609020204030204" pitchFamily="49" charset="0"/>
              </a:rPr>
              <a:t>n</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    </a:t>
            </a:r>
            <a:r>
              <a:rPr lang="es-AR" sz="1400" b="0" dirty="0" err="1">
                <a:solidFill>
                  <a:srgbClr val="C586C0"/>
                </a:solidFill>
                <a:effectLst/>
                <a:latin typeface="Consolas" panose="020B0609020204030204" pitchFamily="49" charset="0"/>
              </a:rPr>
              <a:t>else</a:t>
            </a:r>
            <a:endParaRPr lang="es-AR" sz="1400" b="0" dirty="0">
              <a:solidFill>
                <a:srgbClr val="D4D4D4"/>
              </a:solidFill>
              <a:effectLst/>
              <a:latin typeface="Consolas" panose="020B0609020204030204" pitchFamily="49" charset="0"/>
            </a:endParaRPr>
          </a:p>
          <a:p>
            <a:r>
              <a:rPr lang="es-AR" sz="1400" b="0" dirty="0">
                <a:solidFill>
                  <a:srgbClr val="D4D4D4"/>
                </a:solidFill>
                <a:effectLst/>
                <a:latin typeface="Consolas" panose="020B0609020204030204" pitchFamily="49" charset="0"/>
              </a:rPr>
              <a:t>    {</a:t>
            </a:r>
          </a:p>
          <a:p>
            <a:r>
              <a:rPr lang="es-AR" sz="1400" b="0" dirty="0" err="1">
                <a:solidFill>
                  <a:srgbClr val="C586C0"/>
                </a:solidFill>
                <a:effectLst/>
                <a:latin typeface="Consolas" panose="020B0609020204030204" pitchFamily="49" charset="0"/>
              </a:rPr>
              <a:t>return</a:t>
            </a:r>
            <a:r>
              <a:rPr lang="es-AR" sz="1400" b="0" dirty="0">
                <a:solidFill>
                  <a:srgbClr val="D4D4D4"/>
                </a:solidFill>
                <a:effectLst/>
                <a:latin typeface="Consolas" panose="020B0609020204030204" pitchFamily="49" charset="0"/>
              </a:rPr>
              <a:t>(</a:t>
            </a:r>
            <a:r>
              <a:rPr lang="es-AR" sz="1400" b="0" dirty="0">
                <a:solidFill>
                  <a:srgbClr val="DCDCAA"/>
                </a:solidFill>
                <a:effectLst/>
                <a:latin typeface="Consolas" panose="020B0609020204030204" pitchFamily="49" charset="0"/>
              </a:rPr>
              <a:t>Fibonacci</a:t>
            </a:r>
            <a:r>
              <a:rPr lang="es-AR" sz="1400" b="0" dirty="0">
                <a:solidFill>
                  <a:srgbClr val="D4D4D4"/>
                </a:solidFill>
                <a:effectLst/>
                <a:latin typeface="Consolas" panose="020B0609020204030204" pitchFamily="49" charset="0"/>
              </a:rPr>
              <a:t>(</a:t>
            </a:r>
            <a:r>
              <a:rPr lang="es-AR" sz="1400" b="0" dirty="0">
                <a:solidFill>
                  <a:srgbClr val="9CDCFE"/>
                </a:solidFill>
                <a:effectLst/>
                <a:latin typeface="Consolas" panose="020B0609020204030204" pitchFamily="49" charset="0"/>
              </a:rPr>
              <a:t>n</a:t>
            </a:r>
            <a:r>
              <a:rPr lang="es-AR" sz="1400" b="0" dirty="0">
                <a:solidFill>
                  <a:srgbClr val="D4D4D4"/>
                </a:solidFill>
                <a:effectLst/>
                <a:latin typeface="Consolas" panose="020B0609020204030204" pitchFamily="49" charset="0"/>
              </a:rPr>
              <a:t>-</a:t>
            </a:r>
            <a:r>
              <a:rPr lang="es-AR" sz="1400" b="0" dirty="0">
                <a:solidFill>
                  <a:srgbClr val="B5CEA8"/>
                </a:solidFill>
                <a:effectLst/>
                <a:latin typeface="Consolas" panose="020B0609020204030204" pitchFamily="49" charset="0"/>
              </a:rPr>
              <a:t>1</a:t>
            </a:r>
            <a:r>
              <a:rPr lang="es-AR" sz="1400" b="0" dirty="0">
                <a:solidFill>
                  <a:srgbClr val="D4D4D4"/>
                </a:solidFill>
                <a:effectLst/>
                <a:latin typeface="Consolas" panose="020B0609020204030204" pitchFamily="49" charset="0"/>
              </a:rPr>
              <a:t>)+</a:t>
            </a:r>
            <a:r>
              <a:rPr lang="es-AR" sz="1400" b="0" dirty="0">
                <a:solidFill>
                  <a:srgbClr val="DCDCAA"/>
                </a:solidFill>
                <a:effectLst/>
                <a:latin typeface="Consolas" panose="020B0609020204030204" pitchFamily="49" charset="0"/>
              </a:rPr>
              <a:t>Fibonacci</a:t>
            </a:r>
            <a:r>
              <a:rPr lang="es-AR" sz="1400" b="0" dirty="0">
                <a:solidFill>
                  <a:srgbClr val="D4D4D4"/>
                </a:solidFill>
                <a:effectLst/>
                <a:latin typeface="Consolas" panose="020B0609020204030204" pitchFamily="49" charset="0"/>
              </a:rPr>
              <a:t>(</a:t>
            </a:r>
            <a:r>
              <a:rPr lang="es-AR" sz="1400" b="0" dirty="0">
                <a:solidFill>
                  <a:srgbClr val="9CDCFE"/>
                </a:solidFill>
                <a:effectLst/>
                <a:latin typeface="Consolas" panose="020B0609020204030204" pitchFamily="49" charset="0"/>
              </a:rPr>
              <a:t>n</a:t>
            </a:r>
            <a:r>
              <a:rPr lang="es-AR" sz="1400" b="0" dirty="0">
                <a:solidFill>
                  <a:srgbClr val="D4D4D4"/>
                </a:solidFill>
                <a:effectLst/>
                <a:latin typeface="Consolas" panose="020B0609020204030204" pitchFamily="49" charset="0"/>
              </a:rPr>
              <a:t>-</a:t>
            </a:r>
            <a:r>
              <a:rPr lang="es-AR" sz="1400" b="0" dirty="0">
                <a:solidFill>
                  <a:srgbClr val="B5CEA8"/>
                </a:solidFill>
                <a:effectLst/>
                <a:latin typeface="Consolas" panose="020B0609020204030204" pitchFamily="49" charset="0"/>
              </a:rPr>
              <a:t>2</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    }</a:t>
            </a:r>
          </a:p>
          <a:p>
            <a:r>
              <a:rPr lang="es-AR" sz="1400" b="0" dirty="0">
                <a:solidFill>
                  <a:srgbClr val="D4D4D4"/>
                </a:solidFill>
                <a:effectLst/>
                <a:latin typeface="Consolas" panose="020B0609020204030204" pitchFamily="49" charset="0"/>
              </a:rPr>
              <a:t>}</a:t>
            </a:r>
          </a:p>
          <a:p>
            <a:r>
              <a:rPr lang="es-AR" sz="1400" b="0" dirty="0" err="1">
                <a:solidFill>
                  <a:srgbClr val="569CD6"/>
                </a:solidFill>
                <a:effectLst/>
                <a:latin typeface="Consolas" panose="020B0609020204030204" pitchFamily="49" charset="0"/>
              </a:rPr>
              <a:t>int</a:t>
            </a:r>
            <a:r>
              <a:rPr lang="es-AR" sz="1400" b="0" dirty="0">
                <a:solidFill>
                  <a:srgbClr val="D4D4D4"/>
                </a:solidFill>
                <a:effectLst/>
                <a:latin typeface="Consolas" panose="020B0609020204030204" pitchFamily="49" charset="0"/>
              </a:rPr>
              <a:t> </a:t>
            </a:r>
            <a:r>
              <a:rPr lang="es-AR" sz="1400" b="0" dirty="0" err="1">
                <a:solidFill>
                  <a:srgbClr val="DCDCAA"/>
                </a:solidFill>
                <a:effectLst/>
                <a:latin typeface="Consolas" panose="020B0609020204030204" pitchFamily="49" charset="0"/>
              </a:rPr>
              <a:t>main</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    </a:t>
            </a:r>
            <a:r>
              <a:rPr lang="es-AR" sz="1400" b="0" dirty="0" err="1">
                <a:solidFill>
                  <a:srgbClr val="569CD6"/>
                </a:solidFill>
                <a:effectLst/>
                <a:latin typeface="Consolas" panose="020B0609020204030204" pitchFamily="49" charset="0"/>
              </a:rPr>
              <a:t>int</a:t>
            </a:r>
            <a:r>
              <a:rPr lang="es-AR" sz="1400" b="0" dirty="0">
                <a:solidFill>
                  <a:srgbClr val="D4D4D4"/>
                </a:solidFill>
                <a:effectLst/>
                <a:latin typeface="Consolas" panose="020B0609020204030204" pitchFamily="49" charset="0"/>
              </a:rPr>
              <a:t> </a:t>
            </a:r>
            <a:r>
              <a:rPr lang="es-AR" sz="1400" b="0" dirty="0" err="1">
                <a:solidFill>
                  <a:srgbClr val="9CDCFE"/>
                </a:solidFill>
                <a:effectLst/>
                <a:latin typeface="Consolas" panose="020B0609020204030204" pitchFamily="49" charset="0"/>
              </a:rPr>
              <a:t>num</a:t>
            </a:r>
            <a:r>
              <a:rPr lang="es-AR" sz="1400" b="0" dirty="0">
                <a:solidFill>
                  <a:srgbClr val="D4D4D4"/>
                </a:solidFill>
                <a:effectLst/>
                <a:latin typeface="Consolas" panose="020B0609020204030204" pitchFamily="49" charset="0"/>
              </a:rPr>
              <a:t> , </a:t>
            </a:r>
            <a:r>
              <a:rPr lang="es-AR" sz="1400" b="0" dirty="0">
                <a:solidFill>
                  <a:srgbClr val="9CDCFE"/>
                </a:solidFill>
                <a:effectLst/>
                <a:latin typeface="Consolas" panose="020B0609020204030204" pitchFamily="49" charset="0"/>
              </a:rPr>
              <a:t>i</a:t>
            </a:r>
            <a:r>
              <a:rPr lang="es-AR" sz="1400" b="0" dirty="0">
                <a:solidFill>
                  <a:srgbClr val="D4D4D4"/>
                </a:solidFill>
                <a:effectLst/>
                <a:latin typeface="Consolas" panose="020B0609020204030204" pitchFamily="49" charset="0"/>
              </a:rPr>
              <a:t>=</a:t>
            </a:r>
            <a:r>
              <a:rPr lang="es-AR" sz="1400" b="0" dirty="0">
                <a:solidFill>
                  <a:srgbClr val="B5CEA8"/>
                </a:solidFill>
                <a:effectLst/>
                <a:latin typeface="Consolas" panose="020B0609020204030204" pitchFamily="49" charset="0"/>
              </a:rPr>
              <a:t>0</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    </a:t>
            </a:r>
            <a:r>
              <a:rPr lang="es-AR" sz="1400" b="0" dirty="0" err="1">
                <a:solidFill>
                  <a:srgbClr val="9CDCFE"/>
                </a:solidFill>
                <a:effectLst/>
                <a:latin typeface="Consolas" panose="020B0609020204030204" pitchFamily="49" charset="0"/>
              </a:rPr>
              <a:t>cout</a:t>
            </a:r>
            <a:r>
              <a:rPr lang="es-AR" sz="1400" b="0" dirty="0">
                <a:solidFill>
                  <a:srgbClr val="DCDCAA"/>
                </a:solidFill>
                <a:effectLst/>
                <a:latin typeface="Consolas" panose="020B0609020204030204" pitchFamily="49" charset="0"/>
              </a:rPr>
              <a:t>&lt;&lt;</a:t>
            </a:r>
            <a:r>
              <a:rPr lang="es-AR" sz="1400" b="0" dirty="0">
                <a:solidFill>
                  <a:srgbClr val="CE9178"/>
                </a:solidFill>
                <a:effectLst/>
                <a:latin typeface="Consolas" panose="020B0609020204030204" pitchFamily="49" charset="0"/>
              </a:rPr>
              <a:t>"</a:t>
            </a:r>
            <a:r>
              <a:rPr lang="es-AR" sz="1400" b="0" dirty="0" err="1">
                <a:solidFill>
                  <a:srgbClr val="CE9178"/>
                </a:solidFill>
                <a:effectLst/>
                <a:latin typeface="Consolas" panose="020B0609020204030204" pitchFamily="49" charset="0"/>
              </a:rPr>
              <a:t>Enter</a:t>
            </a:r>
            <a:r>
              <a:rPr lang="es-AR" sz="1400" b="0" dirty="0">
                <a:solidFill>
                  <a:srgbClr val="CE9178"/>
                </a:solidFill>
                <a:effectLst/>
                <a:latin typeface="Consolas" panose="020B0609020204030204" pitchFamily="49" charset="0"/>
              </a:rPr>
              <a:t> </a:t>
            </a:r>
            <a:r>
              <a:rPr lang="es-AR" sz="1400" b="0" dirty="0" err="1">
                <a:solidFill>
                  <a:srgbClr val="CE9178"/>
                </a:solidFill>
                <a:effectLst/>
                <a:latin typeface="Consolas" panose="020B0609020204030204" pitchFamily="49" charset="0"/>
              </a:rPr>
              <a:t>the</a:t>
            </a:r>
            <a:r>
              <a:rPr lang="es-AR" sz="1400" b="0" dirty="0">
                <a:solidFill>
                  <a:srgbClr val="CE9178"/>
                </a:solidFill>
                <a:effectLst/>
                <a:latin typeface="Consolas" panose="020B0609020204030204" pitchFamily="49" charset="0"/>
              </a:rPr>
              <a:t> </a:t>
            </a:r>
            <a:r>
              <a:rPr lang="es-AR" sz="1400" b="0" dirty="0" err="1">
                <a:solidFill>
                  <a:srgbClr val="CE9178"/>
                </a:solidFill>
                <a:effectLst/>
                <a:latin typeface="Consolas" panose="020B0609020204030204" pitchFamily="49" charset="0"/>
              </a:rPr>
              <a:t>number</a:t>
            </a:r>
            <a:r>
              <a:rPr lang="es-AR" sz="1400" b="0" dirty="0">
                <a:solidFill>
                  <a:srgbClr val="CE9178"/>
                </a:solidFill>
                <a:effectLst/>
                <a:latin typeface="Consolas" panose="020B0609020204030204" pitchFamily="49" charset="0"/>
              </a:rPr>
              <a:t> </a:t>
            </a:r>
            <a:r>
              <a:rPr lang="es-AR" sz="1400" b="0" dirty="0" err="1">
                <a:solidFill>
                  <a:srgbClr val="CE9178"/>
                </a:solidFill>
                <a:effectLst/>
                <a:latin typeface="Consolas" panose="020B0609020204030204" pitchFamily="49" charset="0"/>
              </a:rPr>
              <a:t>of</a:t>
            </a:r>
            <a:r>
              <a:rPr lang="es-AR" sz="1400" b="0" dirty="0">
                <a:solidFill>
                  <a:srgbClr val="CE9178"/>
                </a:solidFill>
                <a:effectLst/>
                <a:latin typeface="Consolas" panose="020B0609020204030204" pitchFamily="49" charset="0"/>
              </a:rPr>
              <a:t> </a:t>
            </a:r>
            <a:r>
              <a:rPr lang="es-AR" sz="1400" b="0" dirty="0" err="1">
                <a:solidFill>
                  <a:srgbClr val="CE9178"/>
                </a:solidFill>
                <a:effectLst/>
                <a:latin typeface="Consolas" panose="020B0609020204030204" pitchFamily="49" charset="0"/>
              </a:rPr>
              <a:t>terms</a:t>
            </a:r>
            <a:r>
              <a:rPr lang="es-AR" sz="1400" b="0" dirty="0">
                <a:solidFill>
                  <a:srgbClr val="CE9178"/>
                </a:solidFill>
                <a:effectLst/>
                <a:latin typeface="Consolas" panose="020B0609020204030204" pitchFamily="49" charset="0"/>
              </a:rPr>
              <a:t> </a:t>
            </a:r>
            <a:r>
              <a:rPr lang="es-AR" sz="1400" b="0" dirty="0" err="1">
                <a:solidFill>
                  <a:srgbClr val="CE9178"/>
                </a:solidFill>
                <a:effectLst/>
                <a:latin typeface="Consolas" panose="020B0609020204030204" pitchFamily="49" charset="0"/>
              </a:rPr>
              <a:t>of</a:t>
            </a:r>
            <a:r>
              <a:rPr lang="es-AR" sz="1400" b="0" dirty="0">
                <a:solidFill>
                  <a:srgbClr val="CE9178"/>
                </a:solidFill>
                <a:effectLst/>
                <a:latin typeface="Consolas" panose="020B0609020204030204" pitchFamily="49" charset="0"/>
              </a:rPr>
              <a:t> series : "</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    </a:t>
            </a:r>
            <a:r>
              <a:rPr lang="es-AR" sz="1400" b="0" dirty="0" err="1">
                <a:solidFill>
                  <a:srgbClr val="9CDCFE"/>
                </a:solidFill>
                <a:effectLst/>
                <a:latin typeface="Consolas" panose="020B0609020204030204" pitchFamily="49" charset="0"/>
              </a:rPr>
              <a:t>cin</a:t>
            </a:r>
            <a:r>
              <a:rPr lang="es-AR" sz="1400" b="0" dirty="0">
                <a:solidFill>
                  <a:srgbClr val="DCDCAA"/>
                </a:solidFill>
                <a:effectLst/>
                <a:latin typeface="Consolas" panose="020B0609020204030204" pitchFamily="49" charset="0"/>
              </a:rPr>
              <a:t>&gt;&gt;</a:t>
            </a:r>
            <a:r>
              <a:rPr lang="es-AR" sz="1400" b="0" dirty="0" err="1">
                <a:solidFill>
                  <a:srgbClr val="9CDCFE"/>
                </a:solidFill>
                <a:effectLst/>
                <a:latin typeface="Consolas" panose="020B0609020204030204" pitchFamily="49" charset="0"/>
              </a:rPr>
              <a:t>num</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    </a:t>
            </a:r>
            <a:r>
              <a:rPr lang="es-AR" sz="1400" b="0" dirty="0" err="1">
                <a:solidFill>
                  <a:srgbClr val="C586C0"/>
                </a:solidFill>
                <a:effectLst/>
                <a:latin typeface="Consolas" panose="020B0609020204030204" pitchFamily="49" charset="0"/>
              </a:rPr>
              <a:t>while</a:t>
            </a:r>
            <a:r>
              <a:rPr lang="es-AR" sz="1400" b="0" dirty="0">
                <a:solidFill>
                  <a:srgbClr val="D4D4D4"/>
                </a:solidFill>
                <a:effectLst/>
                <a:latin typeface="Consolas" panose="020B0609020204030204" pitchFamily="49" charset="0"/>
              </a:rPr>
              <a:t>(</a:t>
            </a:r>
            <a:r>
              <a:rPr lang="es-AR" sz="1400" b="0" dirty="0">
                <a:solidFill>
                  <a:srgbClr val="9CDCFE"/>
                </a:solidFill>
                <a:effectLst/>
                <a:latin typeface="Consolas" panose="020B0609020204030204" pitchFamily="49" charset="0"/>
              </a:rPr>
              <a:t>i</a:t>
            </a:r>
            <a:r>
              <a:rPr lang="es-AR" sz="1400" b="0" dirty="0">
                <a:solidFill>
                  <a:srgbClr val="D4D4D4"/>
                </a:solidFill>
                <a:effectLst/>
                <a:latin typeface="Consolas" panose="020B0609020204030204" pitchFamily="49" charset="0"/>
              </a:rPr>
              <a:t> &lt; </a:t>
            </a:r>
            <a:r>
              <a:rPr lang="es-AR" sz="1400" b="0" dirty="0" err="1">
                <a:solidFill>
                  <a:srgbClr val="9CDCFE"/>
                </a:solidFill>
                <a:effectLst/>
                <a:latin typeface="Consolas" panose="020B0609020204030204" pitchFamily="49" charset="0"/>
              </a:rPr>
              <a:t>num</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    {</a:t>
            </a:r>
          </a:p>
          <a:p>
            <a:r>
              <a:rPr lang="es-AR" sz="1400" b="0" dirty="0">
                <a:solidFill>
                  <a:srgbClr val="D4D4D4"/>
                </a:solidFill>
                <a:effectLst/>
                <a:latin typeface="Consolas" panose="020B0609020204030204" pitchFamily="49" charset="0"/>
              </a:rPr>
              <a:t>        </a:t>
            </a:r>
            <a:r>
              <a:rPr lang="es-AR" sz="1400" b="0" dirty="0" err="1">
                <a:solidFill>
                  <a:srgbClr val="9CDCFE"/>
                </a:solidFill>
                <a:effectLst/>
                <a:latin typeface="Consolas" panose="020B0609020204030204" pitchFamily="49" charset="0"/>
              </a:rPr>
              <a:t>cout</a:t>
            </a:r>
            <a:r>
              <a:rPr lang="es-AR" sz="1400" b="0" dirty="0">
                <a:solidFill>
                  <a:srgbClr val="DCDCAA"/>
                </a:solidFill>
                <a:effectLst/>
                <a:latin typeface="Consolas" panose="020B0609020204030204" pitchFamily="49" charset="0"/>
              </a:rPr>
              <a:t>&lt;&lt;</a:t>
            </a:r>
            <a:r>
              <a:rPr lang="es-AR" sz="1400" b="0" dirty="0">
                <a:solidFill>
                  <a:srgbClr val="CE9178"/>
                </a:solidFill>
                <a:effectLst/>
                <a:latin typeface="Consolas" panose="020B0609020204030204" pitchFamily="49" charset="0"/>
              </a:rPr>
              <a:t>" "</a:t>
            </a:r>
            <a:r>
              <a:rPr lang="es-AR" sz="1400" b="0" dirty="0">
                <a:solidFill>
                  <a:srgbClr val="DCDCAA"/>
                </a:solidFill>
                <a:effectLst/>
                <a:latin typeface="Consolas" panose="020B0609020204030204" pitchFamily="49" charset="0"/>
              </a:rPr>
              <a:t>&lt;&lt;</a:t>
            </a:r>
            <a:r>
              <a:rPr lang="es-AR" sz="1400" b="0" dirty="0">
                <a:solidFill>
                  <a:srgbClr val="D4D4D4"/>
                </a:solidFill>
                <a:effectLst/>
                <a:latin typeface="Consolas" panose="020B0609020204030204" pitchFamily="49" charset="0"/>
              </a:rPr>
              <a:t> </a:t>
            </a:r>
            <a:r>
              <a:rPr lang="es-AR" sz="1400" b="0" dirty="0">
                <a:solidFill>
                  <a:srgbClr val="DCDCAA"/>
                </a:solidFill>
                <a:effectLst/>
                <a:latin typeface="Consolas" panose="020B0609020204030204" pitchFamily="49" charset="0"/>
              </a:rPr>
              <a:t>Fibonacci</a:t>
            </a:r>
            <a:r>
              <a:rPr lang="es-AR" sz="1400" b="0" dirty="0">
                <a:solidFill>
                  <a:srgbClr val="D4D4D4"/>
                </a:solidFill>
                <a:effectLst/>
                <a:latin typeface="Consolas" panose="020B0609020204030204" pitchFamily="49" charset="0"/>
              </a:rPr>
              <a:t>(</a:t>
            </a:r>
            <a:r>
              <a:rPr lang="es-AR" sz="1400" b="0" dirty="0">
                <a:solidFill>
                  <a:srgbClr val="9CDCFE"/>
                </a:solidFill>
                <a:effectLst/>
                <a:latin typeface="Consolas" panose="020B0609020204030204" pitchFamily="49" charset="0"/>
              </a:rPr>
              <a:t>i</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   </a:t>
            </a:r>
            <a:r>
              <a:rPr lang="es-AR" sz="1400" b="0" dirty="0">
                <a:solidFill>
                  <a:srgbClr val="9CDCFE"/>
                </a:solidFill>
                <a:effectLst/>
                <a:latin typeface="Consolas" panose="020B0609020204030204" pitchFamily="49" charset="0"/>
              </a:rPr>
              <a:t>i</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    }</a:t>
            </a:r>
          </a:p>
          <a:p>
            <a:r>
              <a:rPr lang="es-AR" sz="1400" b="0" dirty="0">
                <a:solidFill>
                  <a:srgbClr val="D4D4D4"/>
                </a:solidFill>
                <a:effectLst/>
                <a:latin typeface="Consolas" panose="020B0609020204030204" pitchFamily="49" charset="0"/>
              </a:rPr>
              <a:t>    </a:t>
            </a:r>
            <a:r>
              <a:rPr lang="es-AR" sz="1400" b="0" dirty="0" err="1">
                <a:solidFill>
                  <a:srgbClr val="C586C0"/>
                </a:solidFill>
                <a:effectLst/>
                <a:latin typeface="Consolas" panose="020B0609020204030204" pitchFamily="49" charset="0"/>
              </a:rPr>
              <a:t>return</a:t>
            </a:r>
            <a:r>
              <a:rPr lang="es-AR" sz="1400" b="0" dirty="0">
                <a:solidFill>
                  <a:srgbClr val="D4D4D4"/>
                </a:solidFill>
                <a:effectLst/>
                <a:latin typeface="Consolas" panose="020B0609020204030204" pitchFamily="49" charset="0"/>
              </a:rPr>
              <a:t> </a:t>
            </a:r>
            <a:r>
              <a:rPr lang="es-AR" sz="1400" b="0" dirty="0">
                <a:solidFill>
                  <a:srgbClr val="B5CEA8"/>
                </a:solidFill>
                <a:effectLst/>
                <a:latin typeface="Consolas" panose="020B0609020204030204" pitchFamily="49" charset="0"/>
              </a:rPr>
              <a:t>0</a:t>
            </a:r>
            <a:r>
              <a:rPr lang="es-AR" sz="1400" b="0" dirty="0">
                <a:solidFill>
                  <a:srgbClr val="D4D4D4"/>
                </a:solidFill>
                <a:effectLst/>
                <a:latin typeface="Consolas" panose="020B0609020204030204" pitchFamily="49" charset="0"/>
              </a:rPr>
              <a:t>;</a:t>
            </a:r>
          </a:p>
          <a:p>
            <a:r>
              <a:rPr lang="es-AR" sz="1400" b="0" dirty="0">
                <a:solidFill>
                  <a:srgbClr val="D4D4D4"/>
                </a:solidFill>
                <a:effectLst/>
                <a:latin typeface="Consolas" panose="020B0609020204030204" pitchFamily="49" charset="0"/>
              </a:rPr>
              <a:t>}</a:t>
            </a:r>
          </a:p>
        </p:txBody>
      </p:sp>
      <p:sp>
        <p:nvSpPr>
          <p:cNvPr id="13" name="CuadroTexto 12">
            <a:extLst>
              <a:ext uri="{FF2B5EF4-FFF2-40B4-BE49-F238E27FC236}">
                <a16:creationId xmlns:a16="http://schemas.microsoft.com/office/drawing/2014/main" id="{BC6A52B3-BDE5-473F-AD6E-953758D11EF7}"/>
              </a:ext>
            </a:extLst>
          </p:cNvPr>
          <p:cNvSpPr txBox="1"/>
          <p:nvPr/>
        </p:nvSpPr>
        <p:spPr>
          <a:xfrm>
            <a:off x="4838700" y="937083"/>
            <a:ext cx="6191250" cy="369332"/>
          </a:xfrm>
          <a:prstGeom prst="rect">
            <a:avLst/>
          </a:prstGeom>
          <a:noFill/>
        </p:spPr>
        <p:txBody>
          <a:bodyPr wrap="square">
            <a:spAutoFit/>
          </a:bodyPr>
          <a:lstStyle/>
          <a:p>
            <a:pPr algn="l" fontAlgn="base"/>
            <a:r>
              <a:rPr lang="es-MX" b="1" i="0" dirty="0">
                <a:solidFill>
                  <a:schemeClr val="bg1"/>
                </a:solidFill>
                <a:effectLst/>
                <a:latin typeface="inherit"/>
              </a:rPr>
              <a:t>Con recursión</a:t>
            </a:r>
            <a:endParaRPr lang="es-MX" b="1" i="0" dirty="0">
              <a:solidFill>
                <a:schemeClr val="bg1"/>
              </a:solidFill>
              <a:effectLst/>
              <a:latin typeface="Quicksand"/>
            </a:endParaRPr>
          </a:p>
        </p:txBody>
      </p:sp>
      <p:sp>
        <p:nvSpPr>
          <p:cNvPr id="15" name="CuadroTexto 14">
            <a:extLst>
              <a:ext uri="{FF2B5EF4-FFF2-40B4-BE49-F238E27FC236}">
                <a16:creationId xmlns:a16="http://schemas.microsoft.com/office/drawing/2014/main" id="{7D6E37AB-116C-4F79-A4F0-68B58397D7F4}"/>
              </a:ext>
            </a:extLst>
          </p:cNvPr>
          <p:cNvSpPr txBox="1"/>
          <p:nvPr/>
        </p:nvSpPr>
        <p:spPr>
          <a:xfrm>
            <a:off x="9144000" y="883525"/>
            <a:ext cx="3048000" cy="2308324"/>
          </a:xfrm>
          <a:prstGeom prst="rect">
            <a:avLst/>
          </a:prstGeom>
          <a:noFill/>
        </p:spPr>
        <p:txBody>
          <a:bodyPr wrap="square">
            <a:spAutoFit/>
          </a:bodyPr>
          <a:lstStyle/>
          <a:p>
            <a:pPr algn="l" fontAlgn="base"/>
            <a:r>
              <a:rPr lang="es-MX" sz="1600" b="0" i="0" dirty="0">
                <a:solidFill>
                  <a:schemeClr val="bg1"/>
                </a:solidFill>
                <a:effectLst/>
                <a:latin typeface="Muli"/>
              </a:rPr>
              <a:t>Aunque las salidas son idénticas en los dos fragmentos de código mostrados, el código con recursión consume más memoria que el que no tiene recursión.</a:t>
            </a:r>
          </a:p>
          <a:p>
            <a:pPr algn="l" fontAlgn="base"/>
            <a:r>
              <a:rPr lang="es-MX" sz="1600" b="0" i="0" dirty="0">
                <a:solidFill>
                  <a:schemeClr val="bg1"/>
                </a:solidFill>
                <a:effectLst/>
                <a:latin typeface="Muli"/>
              </a:rPr>
              <a:t>La razón detrás de un mayor uso de memoria es la pila de recursión.</a:t>
            </a:r>
          </a:p>
        </p:txBody>
      </p:sp>
      <p:sp>
        <p:nvSpPr>
          <p:cNvPr id="2" name="Rectángulo 1"/>
          <p:cNvSpPr/>
          <p:nvPr/>
        </p:nvSpPr>
        <p:spPr>
          <a:xfrm>
            <a:off x="293088" y="127524"/>
            <a:ext cx="8196026" cy="584775"/>
          </a:xfrm>
          <a:prstGeom prst="rect">
            <a:avLst/>
          </a:prstGeom>
        </p:spPr>
        <p:txBody>
          <a:bodyPr wrap="none">
            <a:spAutoFit/>
          </a:bodyPr>
          <a:lstStyle/>
          <a:p>
            <a:r>
              <a:rPr lang="es-MX" sz="3200" dirty="0">
                <a:solidFill>
                  <a:schemeClr val="bg1"/>
                </a:solidFill>
                <a:latin typeface="+mj-lt"/>
              </a:rPr>
              <a:t>Imprimir la serie de Fibonacci con y sin recursión</a:t>
            </a:r>
            <a:endParaRPr lang="es-AR" sz="3200" dirty="0">
              <a:latin typeface="+mj-lt"/>
            </a:endParaRPr>
          </a:p>
        </p:txBody>
      </p:sp>
      <p:sp>
        <p:nvSpPr>
          <p:cNvPr id="10" name="Flecha derecha 9"/>
          <p:cNvSpPr/>
          <p:nvPr/>
        </p:nvSpPr>
        <p:spPr>
          <a:xfrm flipH="1">
            <a:off x="7506929" y="1645693"/>
            <a:ext cx="1442884" cy="783988"/>
          </a:xfrm>
          <a:prstGeom prst="rightArrow">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err="1">
                <a:solidFill>
                  <a:schemeClr val="accent1">
                    <a:lumMod val="60000"/>
                    <a:lumOff val="40000"/>
                  </a:schemeClr>
                </a:solidFill>
              </a:rPr>
              <a:t>Code</a:t>
            </a:r>
            <a:endParaRPr lang="es-AR" dirty="0">
              <a:solidFill>
                <a:schemeClr val="accent1">
                  <a:lumMod val="60000"/>
                  <a:lumOff val="40000"/>
                </a:schemeClr>
              </a:solidFill>
            </a:endParaRPr>
          </a:p>
        </p:txBody>
      </p:sp>
      <p:sp>
        <p:nvSpPr>
          <p:cNvPr id="3" name="Rectángulo 2"/>
          <p:cNvSpPr/>
          <p:nvPr/>
        </p:nvSpPr>
        <p:spPr>
          <a:xfrm>
            <a:off x="8949813" y="6078650"/>
            <a:ext cx="2791790" cy="461665"/>
          </a:xfrm>
          <a:prstGeom prst="rect">
            <a:avLst/>
          </a:prstGeom>
        </p:spPr>
        <p:txBody>
          <a:bodyPr wrap="none">
            <a:spAutoFit/>
          </a:bodyPr>
          <a:lstStyle/>
          <a:p>
            <a:r>
              <a:rPr lang="es-MX" sz="2400" dirty="0">
                <a:solidFill>
                  <a:schemeClr val="bg2">
                    <a:lumMod val="50000"/>
                  </a:schemeClr>
                </a:solidFill>
              </a:rPr>
              <a:t>complejidad espacial</a:t>
            </a:r>
            <a:endParaRPr lang="es-AR" sz="2400" dirty="0">
              <a:solidFill>
                <a:schemeClr val="bg2">
                  <a:lumMod val="50000"/>
                </a:schemeClr>
              </a:solidFill>
            </a:endParaRPr>
          </a:p>
        </p:txBody>
      </p:sp>
    </p:spTree>
    <p:extLst>
      <p:ext uri="{BB962C8B-B14F-4D97-AF65-F5344CB8AC3E}">
        <p14:creationId xmlns:p14="http://schemas.microsoft.com/office/powerpoint/2010/main" val="9158618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29845F1-1717-406B-AB63-D6EDE8E2BE7F}"/>
              </a:ext>
            </a:extLst>
          </p:cNvPr>
          <p:cNvSpPr txBox="1"/>
          <p:nvPr/>
        </p:nvSpPr>
        <p:spPr>
          <a:xfrm>
            <a:off x="361950" y="367784"/>
            <a:ext cx="8667750" cy="978729"/>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MX" dirty="0"/>
              <a:t>¿Cómo encontrar la complejidad del espacio?</a:t>
            </a:r>
          </a:p>
        </p:txBody>
      </p:sp>
      <p:sp>
        <p:nvSpPr>
          <p:cNvPr id="7" name="CuadroTexto 6">
            <a:extLst>
              <a:ext uri="{FF2B5EF4-FFF2-40B4-BE49-F238E27FC236}">
                <a16:creationId xmlns:a16="http://schemas.microsoft.com/office/drawing/2014/main" id="{F84B5E71-9C65-41E9-B690-A8C2CEEA5ABD}"/>
              </a:ext>
            </a:extLst>
          </p:cNvPr>
          <p:cNvSpPr txBox="1"/>
          <p:nvPr/>
        </p:nvSpPr>
        <p:spPr>
          <a:xfrm>
            <a:off x="361950" y="1346513"/>
            <a:ext cx="10401300" cy="3139321"/>
          </a:xfrm>
          <a:prstGeom prst="rect">
            <a:avLst/>
          </a:prstGeom>
          <a:noFill/>
        </p:spPr>
        <p:txBody>
          <a:bodyPr wrap="square">
            <a:spAutoFit/>
          </a:bodyPr>
          <a:lstStyle/>
          <a:p>
            <a:pPr algn="l" fontAlgn="base"/>
            <a:r>
              <a:rPr lang="es-MX" b="0" i="0" dirty="0">
                <a:solidFill>
                  <a:schemeClr val="bg1"/>
                </a:solidFill>
                <a:effectLst/>
                <a:latin typeface="Muli"/>
              </a:rPr>
              <a:t>Los siguientes pasos describen cómo encontrar la complejidad espacial de un algoritmo:</a:t>
            </a:r>
            <a:br>
              <a:rPr lang="es-MX" b="0" i="0" dirty="0">
                <a:solidFill>
                  <a:schemeClr val="bg1"/>
                </a:solidFill>
                <a:effectLst/>
                <a:latin typeface="Muli"/>
              </a:rPr>
            </a:br>
            <a:endParaRPr lang="es-MX" b="0" i="0" dirty="0">
              <a:solidFill>
                <a:schemeClr val="bg1"/>
              </a:solidFill>
              <a:effectLst/>
              <a:latin typeface="Muli"/>
            </a:endParaRPr>
          </a:p>
          <a:p>
            <a:pPr marL="342900" indent="-342900" algn="l" fontAlgn="base">
              <a:buFont typeface="+mj-lt"/>
              <a:buAutoNum type="arabicPeriod"/>
            </a:pPr>
            <a:r>
              <a:rPr lang="es-MX" b="0" i="0" dirty="0">
                <a:solidFill>
                  <a:schemeClr val="accent1">
                    <a:lumMod val="60000"/>
                    <a:lumOff val="40000"/>
                  </a:schemeClr>
                </a:solidFill>
                <a:effectLst/>
                <a:latin typeface="inherit"/>
              </a:rPr>
              <a:t>Encuentre el número de variables de diferentes tipos de datos inicializados en el algoritmo.</a:t>
            </a:r>
          </a:p>
          <a:p>
            <a:pPr marL="342900" indent="-342900" algn="l" fontAlgn="base">
              <a:buFont typeface="+mj-lt"/>
              <a:buAutoNum type="arabicPeriod"/>
            </a:pPr>
            <a:r>
              <a:rPr lang="es-MX" b="0" i="0" dirty="0">
                <a:solidFill>
                  <a:schemeClr val="accent1">
                    <a:lumMod val="60000"/>
                    <a:lumOff val="40000"/>
                  </a:schemeClr>
                </a:solidFill>
                <a:effectLst/>
                <a:latin typeface="inherit"/>
              </a:rPr>
              <a:t>Encuentre la memoria requerida por cada tipo de datos.</a:t>
            </a:r>
          </a:p>
          <a:p>
            <a:pPr marL="342900" indent="-342900" algn="l" fontAlgn="base">
              <a:buFont typeface="+mj-lt"/>
              <a:buAutoNum type="arabicPeriod"/>
            </a:pPr>
            <a:r>
              <a:rPr lang="es-MX" b="0" i="0" dirty="0">
                <a:solidFill>
                  <a:schemeClr val="accent1">
                    <a:lumMod val="60000"/>
                    <a:lumOff val="40000"/>
                  </a:schemeClr>
                </a:solidFill>
                <a:effectLst/>
                <a:latin typeface="inherit"/>
              </a:rPr>
              <a:t>Multiplique la memoria requerida por cada tipo de datos con el número de variables de ese tipo de datos presentes. El resultado dará la memoria requerida por cada tipo de datos.</a:t>
            </a:r>
          </a:p>
          <a:p>
            <a:pPr marL="342900" indent="-342900" algn="l" fontAlgn="base">
              <a:buFont typeface="+mj-lt"/>
              <a:buAutoNum type="arabicPeriod"/>
            </a:pPr>
            <a:r>
              <a:rPr lang="es-MX" b="0" i="0" dirty="0">
                <a:solidFill>
                  <a:schemeClr val="accent1">
                    <a:lumMod val="60000"/>
                    <a:lumOff val="40000"/>
                  </a:schemeClr>
                </a:solidFill>
                <a:effectLst/>
                <a:latin typeface="inherit"/>
              </a:rPr>
              <a:t>Agregue la memoria requerida por cada tipo de datos.</a:t>
            </a:r>
          </a:p>
          <a:p>
            <a:pPr marL="342900" indent="-342900" algn="l" fontAlgn="base">
              <a:buFont typeface="+mj-lt"/>
              <a:buAutoNum type="arabicPeriod"/>
            </a:pPr>
            <a:r>
              <a:rPr lang="es-MX" b="0" i="0" dirty="0">
                <a:solidFill>
                  <a:schemeClr val="accent1">
                    <a:lumMod val="60000"/>
                    <a:lumOff val="40000"/>
                  </a:schemeClr>
                </a:solidFill>
                <a:effectLst/>
                <a:latin typeface="inherit"/>
              </a:rPr>
              <a:t>Ignorar las constantes como se explica en la complejidad del tiempo, si la hay, en la suma para obtener la complejidad espacial en la</a:t>
            </a:r>
            <a:r>
              <a:rPr lang="es-MX" b="0" i="0" dirty="0">
                <a:solidFill>
                  <a:schemeClr val="accent1">
                    <a:lumMod val="60000"/>
                    <a:lumOff val="40000"/>
                  </a:schemeClr>
                </a:solidFill>
                <a:effectLst/>
                <a:latin typeface="inherit"/>
                <a:hlinkClick r:id="rId2">
                  <a:extLst>
                    <a:ext uri="{A12FA001-AC4F-418D-AE19-62706E023703}">
                      <ahyp:hlinkClr xmlns:ahyp="http://schemas.microsoft.com/office/drawing/2018/hyperlinkcolor" val="tx"/>
                    </a:ext>
                  </a:extLst>
                </a:hlinkClick>
              </a:rPr>
              <a:t> notación Big O.</a:t>
            </a:r>
            <a:br>
              <a:rPr lang="es-MX" b="0" i="0" dirty="0">
                <a:solidFill>
                  <a:schemeClr val="bg1"/>
                </a:solidFill>
                <a:effectLst/>
                <a:latin typeface="inherit"/>
              </a:rPr>
            </a:br>
            <a:endParaRPr lang="es-MX" b="0" i="0" dirty="0">
              <a:solidFill>
                <a:schemeClr val="bg1"/>
              </a:solidFill>
              <a:effectLst/>
              <a:latin typeface="inherit"/>
            </a:endParaRPr>
          </a:p>
          <a:p>
            <a:pPr algn="l" fontAlgn="base"/>
            <a:r>
              <a:rPr lang="es-MX" b="0" i="0" dirty="0">
                <a:solidFill>
                  <a:schemeClr val="bg1"/>
                </a:solidFill>
                <a:effectLst/>
                <a:latin typeface="Muli"/>
              </a:rPr>
              <a:t>Ahora que sabemos cómo encontrar la complejidad espacial veamos algunos ejemplos para entender mejor.</a:t>
            </a:r>
          </a:p>
        </p:txBody>
      </p:sp>
    </p:spTree>
    <p:extLst>
      <p:ext uri="{BB962C8B-B14F-4D97-AF65-F5344CB8AC3E}">
        <p14:creationId xmlns:p14="http://schemas.microsoft.com/office/powerpoint/2010/main" val="11229421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5863483-54DF-46B9-BD31-D5D710C77053}"/>
              </a:ext>
            </a:extLst>
          </p:cNvPr>
          <p:cNvSpPr txBox="1"/>
          <p:nvPr/>
        </p:nvSpPr>
        <p:spPr>
          <a:xfrm>
            <a:off x="250723" y="279293"/>
            <a:ext cx="8572500" cy="978729"/>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MX" dirty="0"/>
              <a:t>Complejidad O(1)</a:t>
            </a:r>
            <a:br>
              <a:rPr lang="es-MX" dirty="0"/>
            </a:br>
            <a:r>
              <a:rPr lang="es-MX" dirty="0"/>
              <a:t>Ejemplos de cálculo de complejidad espacial</a:t>
            </a:r>
          </a:p>
        </p:txBody>
      </p:sp>
      <p:sp>
        <p:nvSpPr>
          <p:cNvPr id="7" name="CuadroTexto 6">
            <a:extLst>
              <a:ext uri="{FF2B5EF4-FFF2-40B4-BE49-F238E27FC236}">
                <a16:creationId xmlns:a16="http://schemas.microsoft.com/office/drawing/2014/main" id="{730D912A-6CDB-440F-BEA9-93D9FBCD4E8C}"/>
              </a:ext>
            </a:extLst>
          </p:cNvPr>
          <p:cNvSpPr txBox="1"/>
          <p:nvPr/>
        </p:nvSpPr>
        <p:spPr>
          <a:xfrm>
            <a:off x="7029450" y="1720840"/>
            <a:ext cx="5162550" cy="3416320"/>
          </a:xfrm>
          <a:prstGeom prst="rect">
            <a:avLst/>
          </a:prstGeom>
          <a:noFill/>
        </p:spPr>
        <p:txBody>
          <a:bodyPr wrap="square">
            <a:spAutoFit/>
          </a:bodyPr>
          <a:lstStyle/>
          <a:p>
            <a:r>
              <a:rPr lang="en-US" b="0" dirty="0">
                <a:solidFill>
                  <a:srgbClr val="C586C0"/>
                </a:solidFill>
                <a:effectLst/>
                <a:latin typeface="Consolas" panose="020B0609020204030204" pitchFamily="49" charset="0"/>
              </a:rPr>
              <a:t>#include</a:t>
            </a:r>
            <a:r>
              <a:rPr lang="en-US" b="0" dirty="0">
                <a:solidFill>
                  <a:srgbClr val="CE9178"/>
                </a:solidFill>
                <a:effectLst/>
                <a:latin typeface="Consolas" panose="020B0609020204030204" pitchFamily="49" charset="0"/>
              </a:rPr>
              <a:t>&lt;iostream&gt;</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using</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namespace</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std</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int</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main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cout</a:t>
            </a:r>
            <a:r>
              <a:rPr lang="en-US" b="0" dirty="0">
                <a:solidFill>
                  <a:srgbClr val="DCDCAA"/>
                </a:solidFill>
                <a:effectLst/>
                <a:latin typeface="Consolas" panose="020B0609020204030204" pitchFamily="49" charset="0"/>
              </a:rPr>
              <a:t>&lt;&lt;</a:t>
            </a:r>
            <a:r>
              <a:rPr lang="en-US" b="0" dirty="0">
                <a:solidFill>
                  <a:srgbClr val="CE9178"/>
                </a:solidFill>
                <a:effectLst/>
                <a:latin typeface="Consolas" panose="020B0609020204030204" pitchFamily="49" charset="0"/>
              </a:rPr>
              <a:t>"Enter the value of a and b "</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cin</a:t>
            </a:r>
            <a:r>
              <a:rPr lang="en-US" b="0" dirty="0">
                <a:solidFill>
                  <a:srgbClr val="DCDCAA"/>
                </a:solidFill>
                <a:effectLst/>
                <a:latin typeface="Consolas" panose="020B0609020204030204" pitchFamily="49" charset="0"/>
              </a:rPr>
              <a:t>&gt;&gt;</a:t>
            </a:r>
            <a:r>
              <a:rPr lang="en-US" b="0" dirty="0">
                <a:solidFill>
                  <a:srgbClr val="9CDCFE"/>
                </a:solidFill>
                <a:effectLst/>
                <a:latin typeface="Consolas" panose="020B0609020204030204" pitchFamily="49" charset="0"/>
              </a:rPr>
              <a:t>a</a:t>
            </a:r>
            <a:r>
              <a:rPr lang="en-US" b="0" dirty="0">
                <a:solidFill>
                  <a:srgbClr val="DCDCAA"/>
                </a:solidFill>
                <a:effectLst/>
                <a:latin typeface="Consolas" panose="020B0609020204030204" pitchFamily="49" charset="0"/>
              </a:rPr>
              <a:t>&gt;&gt;</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cout</a:t>
            </a:r>
            <a:r>
              <a:rPr lang="en-US" b="0" dirty="0">
                <a:solidFill>
                  <a:srgbClr val="DCDCAA"/>
                </a:solidFill>
                <a:effectLst/>
                <a:latin typeface="Consolas" panose="020B0609020204030204" pitchFamily="49" charset="0"/>
              </a:rPr>
              <a:t>&lt;&lt;</a:t>
            </a:r>
            <a:r>
              <a:rPr lang="en-US" b="0" dirty="0">
                <a:solidFill>
                  <a:srgbClr val="CE9178"/>
                </a:solidFill>
                <a:effectLst/>
                <a:latin typeface="Consolas" panose="020B0609020204030204" pitchFamily="49" charset="0"/>
              </a:rPr>
              <a:t>"The sum is "</a:t>
            </a:r>
            <a:r>
              <a:rPr lang="en-US" b="0" dirty="0">
                <a:solidFill>
                  <a:srgbClr val="DCDCAA"/>
                </a:solidFill>
                <a:effectLst/>
                <a:latin typeface="Consolas" panose="020B0609020204030204" pitchFamily="49" charset="0"/>
              </a:rPr>
              <a:t>&lt;&lt;</a:t>
            </a:r>
            <a:r>
              <a:rPr lang="en-US" b="0" dirty="0">
                <a:solidFill>
                  <a:srgbClr val="9CDCFE"/>
                </a:solidFill>
                <a:effectLst/>
                <a:latin typeface="Consolas" panose="020B0609020204030204" pitchFamily="49" charset="0"/>
              </a:rPr>
              <a:t>c</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p:txBody>
      </p:sp>
      <p:sp>
        <p:nvSpPr>
          <p:cNvPr id="9" name="CuadroTexto 8">
            <a:extLst>
              <a:ext uri="{FF2B5EF4-FFF2-40B4-BE49-F238E27FC236}">
                <a16:creationId xmlns:a16="http://schemas.microsoft.com/office/drawing/2014/main" id="{248F4F57-7689-402E-A97A-41DEAE7CA03D}"/>
              </a:ext>
            </a:extLst>
          </p:cNvPr>
          <p:cNvSpPr txBox="1"/>
          <p:nvPr/>
        </p:nvSpPr>
        <p:spPr>
          <a:xfrm>
            <a:off x="457200" y="2208937"/>
            <a:ext cx="6096000" cy="2031325"/>
          </a:xfrm>
          <a:prstGeom prst="rect">
            <a:avLst/>
          </a:prstGeom>
          <a:noFill/>
        </p:spPr>
        <p:txBody>
          <a:bodyPr wrap="square">
            <a:spAutoFit/>
          </a:bodyPr>
          <a:lstStyle/>
          <a:p>
            <a:pPr algn="l" fontAlgn="base">
              <a:buFont typeface="Arial" panose="020B0604020202020204" pitchFamily="34" charset="0"/>
              <a:buChar char="•"/>
            </a:pPr>
            <a:r>
              <a:rPr lang="es-MX" b="0" i="0" dirty="0">
                <a:solidFill>
                  <a:schemeClr val="bg1"/>
                </a:solidFill>
                <a:effectLst/>
                <a:latin typeface="inherit"/>
              </a:rPr>
              <a:t>En el código mostrado, se utilizan tres variables de tipo entero. Ahora, el tamaño de las variables de tipo entero suele ser de 2 o 4 bytes dependiendo del compilador.</a:t>
            </a:r>
          </a:p>
          <a:p>
            <a:pPr algn="l" fontAlgn="base">
              <a:buFont typeface="Arial" panose="020B0604020202020204" pitchFamily="34" charset="0"/>
              <a:buChar char="•"/>
            </a:pPr>
            <a:r>
              <a:rPr lang="es-MX" b="0" i="0" dirty="0">
                <a:solidFill>
                  <a:schemeClr val="bg1"/>
                </a:solidFill>
                <a:effectLst/>
                <a:latin typeface="inherit"/>
              </a:rPr>
              <a:t>Si asumimos que son 4 bytes en nuestro caso, la memoria total requerida para el código es de 4 x 3 = 12 bytes, que es una constante. Así que la complejidad espacial es O(1).</a:t>
            </a:r>
          </a:p>
        </p:txBody>
      </p:sp>
    </p:spTree>
    <p:extLst>
      <p:ext uri="{BB962C8B-B14F-4D97-AF65-F5344CB8AC3E}">
        <p14:creationId xmlns:p14="http://schemas.microsoft.com/office/powerpoint/2010/main" val="17436528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F4EB338-D479-4249-AD68-970DE89915CE}"/>
              </a:ext>
            </a:extLst>
          </p:cNvPr>
          <p:cNvSpPr txBox="1"/>
          <p:nvPr/>
        </p:nvSpPr>
        <p:spPr>
          <a:xfrm>
            <a:off x="285750" y="139184"/>
            <a:ext cx="8572500" cy="978729"/>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MX" dirty="0"/>
              <a:t>Complejidad O(N)</a:t>
            </a:r>
            <a:br>
              <a:rPr lang="es-MX" dirty="0"/>
            </a:br>
            <a:r>
              <a:rPr lang="es-MX" dirty="0"/>
              <a:t>Ejemplos de cálculo de complejidad espacial</a:t>
            </a:r>
          </a:p>
        </p:txBody>
      </p:sp>
      <p:sp>
        <p:nvSpPr>
          <p:cNvPr id="6" name="CuadroTexto 5">
            <a:extLst>
              <a:ext uri="{FF2B5EF4-FFF2-40B4-BE49-F238E27FC236}">
                <a16:creationId xmlns:a16="http://schemas.microsoft.com/office/drawing/2014/main" id="{FD8CE27C-9642-4A60-8693-DEAE3BC1B39B}"/>
              </a:ext>
            </a:extLst>
          </p:cNvPr>
          <p:cNvSpPr txBox="1"/>
          <p:nvPr/>
        </p:nvSpPr>
        <p:spPr>
          <a:xfrm>
            <a:off x="5810250" y="1516120"/>
            <a:ext cx="6096000" cy="4801314"/>
          </a:xfrm>
          <a:prstGeom prst="rect">
            <a:avLst/>
          </a:prstGeom>
          <a:noFill/>
        </p:spPr>
        <p:txBody>
          <a:bodyPr wrap="square">
            <a:spAutoFit/>
          </a:bodyPr>
          <a:lstStyle/>
          <a:p>
            <a:r>
              <a:rPr lang="es-AR" b="0" dirty="0">
                <a:solidFill>
                  <a:srgbClr val="C586C0"/>
                </a:solidFill>
                <a:effectLst/>
                <a:latin typeface="Consolas" panose="020B0609020204030204" pitchFamily="49" charset="0"/>
              </a:rPr>
              <a:t>#include</a:t>
            </a:r>
            <a:r>
              <a:rPr lang="es-AR" b="0" dirty="0">
                <a:solidFill>
                  <a:srgbClr val="CE9178"/>
                </a:solidFill>
                <a:effectLst/>
                <a:latin typeface="Consolas" panose="020B0609020204030204" pitchFamily="49" charset="0"/>
              </a:rPr>
              <a:t>&lt;iostream&gt;</a:t>
            </a:r>
            <a:endParaRPr lang="es-AR" b="0" dirty="0">
              <a:solidFill>
                <a:srgbClr val="D4D4D4"/>
              </a:solidFill>
              <a:effectLst/>
              <a:latin typeface="Consolas" panose="020B0609020204030204" pitchFamily="49" charset="0"/>
            </a:endParaRPr>
          </a:p>
          <a:p>
            <a:r>
              <a:rPr lang="es-AR" b="0" dirty="0" err="1">
                <a:solidFill>
                  <a:srgbClr val="C586C0"/>
                </a:solidFill>
                <a:effectLst/>
                <a:latin typeface="Consolas" panose="020B0609020204030204" pitchFamily="49" charset="0"/>
              </a:rPr>
              <a:t>using</a:t>
            </a:r>
            <a:r>
              <a:rPr lang="es-AR" b="0" dirty="0">
                <a:solidFill>
                  <a:srgbClr val="D4D4D4"/>
                </a:solidFill>
                <a:effectLst/>
                <a:latin typeface="Consolas" panose="020B0609020204030204" pitchFamily="49" charset="0"/>
              </a:rPr>
              <a:t> </a:t>
            </a:r>
            <a:r>
              <a:rPr lang="es-AR" b="0" dirty="0" err="1">
                <a:solidFill>
                  <a:srgbClr val="569CD6"/>
                </a:solidFill>
                <a:effectLst/>
                <a:latin typeface="Consolas" panose="020B0609020204030204" pitchFamily="49" charset="0"/>
              </a:rPr>
              <a:t>namespace</a:t>
            </a:r>
            <a:r>
              <a:rPr lang="es-AR" b="0" dirty="0">
                <a:solidFill>
                  <a:srgbClr val="D4D4D4"/>
                </a:solidFill>
                <a:effectLst/>
                <a:latin typeface="Consolas" panose="020B0609020204030204" pitchFamily="49" charset="0"/>
              </a:rPr>
              <a:t> </a:t>
            </a:r>
            <a:r>
              <a:rPr lang="es-AR" b="0" dirty="0" err="1">
                <a:solidFill>
                  <a:srgbClr val="4EC9B0"/>
                </a:solidFill>
                <a:effectLst/>
                <a:latin typeface="Consolas" panose="020B0609020204030204" pitchFamily="49" charset="0"/>
              </a:rPr>
              <a:t>std</a:t>
            </a:r>
            <a:r>
              <a:rPr lang="es-AR" b="0" dirty="0">
                <a:solidFill>
                  <a:srgbClr val="D4D4D4"/>
                </a:solidFill>
                <a:effectLst/>
                <a:latin typeface="Consolas" panose="020B0609020204030204" pitchFamily="49" charset="0"/>
              </a:rPr>
              <a:t>;</a:t>
            </a:r>
          </a:p>
          <a:p>
            <a:br>
              <a:rPr lang="es-AR" b="0" dirty="0">
                <a:solidFill>
                  <a:srgbClr val="D4D4D4"/>
                </a:solidFill>
                <a:effectLst/>
                <a:latin typeface="Consolas" panose="020B0609020204030204" pitchFamily="49" charset="0"/>
              </a:rPr>
            </a:br>
            <a:r>
              <a:rPr lang="es-AR" b="0" dirty="0" err="1">
                <a:solidFill>
                  <a:srgbClr val="569CD6"/>
                </a:solidFill>
                <a:effectLst/>
                <a:latin typeface="Consolas" panose="020B0609020204030204" pitchFamily="49" charset="0"/>
              </a:rPr>
              <a:t>int</a:t>
            </a:r>
            <a:r>
              <a:rPr lang="es-AR" b="0" dirty="0">
                <a:solidFill>
                  <a:srgbClr val="D4D4D4"/>
                </a:solidFill>
                <a:effectLst/>
                <a:latin typeface="Consolas" panose="020B0609020204030204" pitchFamily="49" charset="0"/>
              </a:rPr>
              <a:t> </a:t>
            </a:r>
            <a:r>
              <a:rPr lang="es-AR" b="0" dirty="0" err="1">
                <a:solidFill>
                  <a:srgbClr val="DCDCAA"/>
                </a:solidFill>
                <a:effectLst/>
                <a:latin typeface="Consolas" panose="020B0609020204030204" pitchFamily="49" charset="0"/>
              </a:rPr>
              <a:t>main</a:t>
            </a:r>
            <a:r>
              <a:rPr lang="es-AR" b="0" dirty="0">
                <a:solidFill>
                  <a:srgbClr val="D4D4D4"/>
                </a:solidFill>
                <a:effectLst/>
                <a:latin typeface="Consolas" panose="020B0609020204030204" pitchFamily="49" charset="0"/>
              </a:rPr>
              <a:t>()</a:t>
            </a:r>
          </a:p>
          <a:p>
            <a:r>
              <a:rPr lang="es-AR" b="0" dirty="0">
                <a:solidFill>
                  <a:srgbClr val="D4D4D4"/>
                </a:solidFill>
                <a:effectLst/>
                <a:latin typeface="Consolas" panose="020B0609020204030204" pitchFamily="49" charset="0"/>
              </a:rPr>
              <a:t>{</a:t>
            </a:r>
          </a:p>
          <a:p>
            <a:r>
              <a:rPr lang="es-AR" b="0" dirty="0" err="1">
                <a:solidFill>
                  <a:srgbClr val="569CD6"/>
                </a:solidFill>
                <a:effectLst/>
                <a:latin typeface="Consolas" panose="020B0609020204030204" pitchFamily="49" charset="0"/>
              </a:rPr>
              <a:t>int</a:t>
            </a:r>
            <a:r>
              <a:rPr lang="es-AR" b="0" dirty="0">
                <a:solidFill>
                  <a:srgbClr val="D4D4D4"/>
                </a:solidFill>
                <a:effectLst/>
                <a:latin typeface="Consolas" panose="020B0609020204030204" pitchFamily="49" charset="0"/>
              </a:rPr>
              <a:t> </a:t>
            </a:r>
            <a:r>
              <a:rPr lang="es-AR" b="0" dirty="0">
                <a:solidFill>
                  <a:srgbClr val="9CDCFE"/>
                </a:solidFill>
                <a:effectLst/>
                <a:latin typeface="Consolas" panose="020B0609020204030204" pitchFamily="49" charset="0"/>
              </a:rPr>
              <a:t>n</a:t>
            </a:r>
            <a:r>
              <a:rPr lang="es-AR" b="0" dirty="0">
                <a:solidFill>
                  <a:srgbClr val="D4D4D4"/>
                </a:solidFill>
                <a:effectLst/>
                <a:latin typeface="Consolas" panose="020B0609020204030204" pitchFamily="49" charset="0"/>
              </a:rPr>
              <a:t>, </a:t>
            </a:r>
            <a:r>
              <a:rPr lang="es-AR" b="0" dirty="0">
                <a:solidFill>
                  <a:srgbClr val="9CDCFE"/>
                </a:solidFill>
                <a:effectLst/>
                <a:latin typeface="Consolas" panose="020B0609020204030204" pitchFamily="49" charset="0"/>
              </a:rPr>
              <a:t>sum</a:t>
            </a:r>
            <a:r>
              <a:rPr lang="es-AR" b="0" dirty="0">
                <a:solidFill>
                  <a:srgbClr val="D4D4D4"/>
                </a:solidFill>
                <a:effectLst/>
                <a:latin typeface="Consolas" panose="020B0609020204030204" pitchFamily="49" charset="0"/>
              </a:rPr>
              <a:t> = </a:t>
            </a:r>
            <a:r>
              <a:rPr lang="es-AR" b="0" dirty="0">
                <a:solidFill>
                  <a:srgbClr val="B5CEA8"/>
                </a:solidFill>
                <a:effectLst/>
                <a:latin typeface="Consolas" panose="020B0609020204030204" pitchFamily="49" charset="0"/>
              </a:rPr>
              <a:t>0</a:t>
            </a:r>
            <a:r>
              <a:rPr lang="es-AR" b="0" dirty="0">
                <a:solidFill>
                  <a:srgbClr val="D4D4D4"/>
                </a:solidFill>
                <a:effectLst/>
                <a:latin typeface="Consolas" panose="020B0609020204030204" pitchFamily="49" charset="0"/>
              </a:rPr>
              <a:t>;</a:t>
            </a:r>
          </a:p>
          <a:p>
            <a:r>
              <a:rPr lang="es-AR" b="0" dirty="0" err="1">
                <a:solidFill>
                  <a:srgbClr val="9CDCFE"/>
                </a:solidFill>
                <a:effectLst/>
                <a:latin typeface="Consolas" panose="020B0609020204030204" pitchFamily="49" charset="0"/>
              </a:rPr>
              <a:t>cout</a:t>
            </a:r>
            <a:r>
              <a:rPr lang="es-AR" b="0" dirty="0">
                <a:solidFill>
                  <a:srgbClr val="DCDCAA"/>
                </a:solidFill>
                <a:effectLst/>
                <a:latin typeface="Consolas" panose="020B0609020204030204" pitchFamily="49" charset="0"/>
              </a:rPr>
              <a:t>&lt;&lt;</a:t>
            </a:r>
            <a:r>
              <a:rPr lang="es-AR" b="0" dirty="0">
                <a:solidFill>
                  <a:srgbClr val="CE9178"/>
                </a:solidFill>
                <a:effectLst/>
                <a:latin typeface="Consolas" panose="020B0609020204030204" pitchFamily="49" charset="0"/>
              </a:rPr>
              <a:t>"</a:t>
            </a:r>
            <a:r>
              <a:rPr lang="es-AR" b="0" dirty="0" err="1">
                <a:solidFill>
                  <a:srgbClr val="CE9178"/>
                </a:solidFill>
                <a:effectLst/>
                <a:latin typeface="Consolas" panose="020B0609020204030204" pitchFamily="49" charset="0"/>
              </a:rPr>
              <a:t>Enter</a:t>
            </a:r>
            <a:r>
              <a:rPr lang="es-AR" b="0" dirty="0">
                <a:solidFill>
                  <a:srgbClr val="CE9178"/>
                </a:solidFill>
                <a:effectLst/>
                <a:latin typeface="Consolas" panose="020B0609020204030204" pitchFamily="49" charset="0"/>
              </a:rPr>
              <a:t> </a:t>
            </a:r>
            <a:r>
              <a:rPr lang="es-AR" b="0" dirty="0" err="1">
                <a:solidFill>
                  <a:srgbClr val="CE9178"/>
                </a:solidFill>
                <a:effectLst/>
                <a:latin typeface="Consolas" panose="020B0609020204030204" pitchFamily="49" charset="0"/>
              </a:rPr>
              <a:t>the</a:t>
            </a:r>
            <a:r>
              <a:rPr lang="es-AR" b="0" dirty="0">
                <a:solidFill>
                  <a:srgbClr val="CE9178"/>
                </a:solidFill>
                <a:effectLst/>
                <a:latin typeface="Consolas" panose="020B0609020204030204" pitchFamily="49" charset="0"/>
              </a:rPr>
              <a:t> </a:t>
            </a:r>
            <a:r>
              <a:rPr lang="es-AR" b="0" dirty="0" err="1">
                <a:solidFill>
                  <a:srgbClr val="CE9178"/>
                </a:solidFill>
                <a:effectLst/>
                <a:latin typeface="Consolas" panose="020B0609020204030204" pitchFamily="49" charset="0"/>
              </a:rPr>
              <a:t>number</a:t>
            </a:r>
            <a:r>
              <a:rPr lang="es-AR" b="0" dirty="0">
                <a:solidFill>
                  <a:srgbClr val="CE9178"/>
                </a:solidFill>
                <a:effectLst/>
                <a:latin typeface="Consolas" panose="020B0609020204030204" pitchFamily="49" charset="0"/>
              </a:rPr>
              <a:t> </a:t>
            </a:r>
            <a:r>
              <a:rPr lang="es-AR" b="0" dirty="0" err="1">
                <a:solidFill>
                  <a:srgbClr val="CE9178"/>
                </a:solidFill>
                <a:effectLst/>
                <a:latin typeface="Consolas" panose="020B0609020204030204" pitchFamily="49" charset="0"/>
              </a:rPr>
              <a:t>of</a:t>
            </a:r>
            <a:r>
              <a:rPr lang="es-AR" b="0" dirty="0">
                <a:solidFill>
                  <a:srgbClr val="CE9178"/>
                </a:solidFill>
                <a:effectLst/>
                <a:latin typeface="Consolas" panose="020B0609020204030204" pitchFamily="49" charset="0"/>
              </a:rPr>
              <a:t> </a:t>
            </a:r>
            <a:r>
              <a:rPr lang="es-AR" b="0" dirty="0" err="1">
                <a:solidFill>
                  <a:srgbClr val="CE9178"/>
                </a:solidFill>
                <a:effectLst/>
                <a:latin typeface="Consolas" panose="020B0609020204030204" pitchFamily="49" charset="0"/>
              </a:rPr>
              <a:t>elements</a:t>
            </a:r>
            <a:r>
              <a:rPr lang="es-AR" b="0" dirty="0">
                <a:solidFill>
                  <a:srgbClr val="CE9178"/>
                </a:solidFill>
                <a:effectLst/>
                <a:latin typeface="Consolas" panose="020B0609020204030204" pitchFamily="49" charset="0"/>
              </a:rPr>
              <a:t> "</a:t>
            </a:r>
            <a:r>
              <a:rPr lang="es-AR" b="0" dirty="0">
                <a:solidFill>
                  <a:srgbClr val="D4D4D4"/>
                </a:solidFill>
                <a:effectLst/>
                <a:latin typeface="Consolas" panose="020B0609020204030204" pitchFamily="49" charset="0"/>
              </a:rPr>
              <a:t>;</a:t>
            </a:r>
          </a:p>
          <a:p>
            <a:r>
              <a:rPr lang="es-AR" b="0" dirty="0" err="1">
                <a:solidFill>
                  <a:srgbClr val="9CDCFE"/>
                </a:solidFill>
                <a:effectLst/>
                <a:latin typeface="Consolas" panose="020B0609020204030204" pitchFamily="49" charset="0"/>
              </a:rPr>
              <a:t>cin</a:t>
            </a:r>
            <a:r>
              <a:rPr lang="es-AR" b="0" dirty="0">
                <a:solidFill>
                  <a:srgbClr val="DCDCAA"/>
                </a:solidFill>
                <a:effectLst/>
                <a:latin typeface="Consolas" panose="020B0609020204030204" pitchFamily="49" charset="0"/>
              </a:rPr>
              <a:t>&gt;&gt;</a:t>
            </a:r>
            <a:r>
              <a:rPr lang="es-AR" b="0" dirty="0">
                <a:solidFill>
                  <a:srgbClr val="9CDCFE"/>
                </a:solidFill>
                <a:effectLst/>
                <a:latin typeface="Consolas" panose="020B0609020204030204" pitchFamily="49" charset="0"/>
              </a:rPr>
              <a:t>n</a:t>
            </a:r>
            <a:r>
              <a:rPr lang="es-AR" b="0" dirty="0">
                <a:solidFill>
                  <a:srgbClr val="D4D4D4"/>
                </a:solidFill>
                <a:effectLst/>
                <a:latin typeface="Consolas" panose="020B0609020204030204" pitchFamily="49" charset="0"/>
              </a:rPr>
              <a:t>;</a:t>
            </a:r>
          </a:p>
          <a:p>
            <a:r>
              <a:rPr lang="es-AR" b="0" dirty="0" err="1">
                <a:solidFill>
                  <a:srgbClr val="569CD6"/>
                </a:solidFill>
                <a:effectLst/>
                <a:latin typeface="Consolas" panose="020B0609020204030204" pitchFamily="49" charset="0"/>
              </a:rPr>
              <a:t>int</a:t>
            </a:r>
            <a:r>
              <a:rPr lang="es-AR" b="0" dirty="0">
                <a:solidFill>
                  <a:srgbClr val="D4D4D4"/>
                </a:solidFill>
                <a:effectLst/>
                <a:latin typeface="Consolas" panose="020B0609020204030204" pitchFamily="49" charset="0"/>
              </a:rPr>
              <a:t> </a:t>
            </a:r>
            <a:r>
              <a:rPr lang="es-AR" b="0" dirty="0" err="1">
                <a:solidFill>
                  <a:srgbClr val="9CDCFE"/>
                </a:solidFill>
                <a:effectLst/>
                <a:latin typeface="Consolas" panose="020B0609020204030204" pitchFamily="49" charset="0"/>
              </a:rPr>
              <a:t>arr</a:t>
            </a:r>
            <a:r>
              <a:rPr lang="es-AR" b="0" dirty="0">
                <a:solidFill>
                  <a:srgbClr val="D4D4D4"/>
                </a:solidFill>
                <a:effectLst/>
                <a:latin typeface="Consolas" panose="020B0609020204030204" pitchFamily="49" charset="0"/>
              </a:rPr>
              <a:t>[</a:t>
            </a:r>
            <a:r>
              <a:rPr lang="es-AR" b="0" dirty="0">
                <a:solidFill>
                  <a:srgbClr val="9CDCFE"/>
                </a:solidFill>
                <a:effectLst/>
                <a:latin typeface="Consolas" panose="020B0609020204030204" pitchFamily="49" charset="0"/>
              </a:rPr>
              <a:t>n</a:t>
            </a:r>
            <a:r>
              <a:rPr lang="es-AR" b="0" dirty="0">
                <a:solidFill>
                  <a:srgbClr val="D4D4D4"/>
                </a:solidFill>
                <a:effectLst/>
                <a:latin typeface="Consolas" panose="020B0609020204030204" pitchFamily="49" charset="0"/>
              </a:rPr>
              <a:t>];</a:t>
            </a:r>
          </a:p>
          <a:p>
            <a:r>
              <a:rPr lang="es-AR" b="0" dirty="0">
                <a:solidFill>
                  <a:srgbClr val="D4D4D4"/>
                </a:solidFill>
                <a:effectLst/>
                <a:latin typeface="Consolas" panose="020B0609020204030204" pitchFamily="49" charset="0"/>
              </a:rPr>
              <a:t>      </a:t>
            </a:r>
            <a:r>
              <a:rPr lang="es-AR" b="0" dirty="0" err="1">
                <a:solidFill>
                  <a:srgbClr val="C586C0"/>
                </a:solidFill>
                <a:effectLst/>
                <a:latin typeface="Consolas" panose="020B0609020204030204" pitchFamily="49" charset="0"/>
              </a:rPr>
              <a:t>for</a:t>
            </a:r>
            <a:r>
              <a:rPr lang="es-AR" b="0" dirty="0">
                <a:solidFill>
                  <a:srgbClr val="D4D4D4"/>
                </a:solidFill>
                <a:effectLst/>
                <a:latin typeface="Consolas" panose="020B0609020204030204" pitchFamily="49" charset="0"/>
              </a:rPr>
              <a:t>(</a:t>
            </a:r>
            <a:r>
              <a:rPr lang="es-AR" b="0" dirty="0" err="1">
                <a:solidFill>
                  <a:srgbClr val="569CD6"/>
                </a:solidFill>
                <a:effectLst/>
                <a:latin typeface="Consolas" panose="020B0609020204030204" pitchFamily="49" charset="0"/>
              </a:rPr>
              <a:t>int</a:t>
            </a:r>
            <a:r>
              <a:rPr lang="es-AR" b="0" dirty="0">
                <a:solidFill>
                  <a:srgbClr val="D4D4D4"/>
                </a:solidFill>
                <a:effectLst/>
                <a:latin typeface="Consolas" panose="020B0609020204030204" pitchFamily="49" charset="0"/>
              </a:rPr>
              <a:t> </a:t>
            </a:r>
            <a:r>
              <a:rPr lang="es-AR" b="0" dirty="0">
                <a:solidFill>
                  <a:srgbClr val="9CDCFE"/>
                </a:solidFill>
                <a:effectLst/>
                <a:latin typeface="Consolas" panose="020B0609020204030204" pitchFamily="49" charset="0"/>
              </a:rPr>
              <a:t>i</a:t>
            </a:r>
            <a:r>
              <a:rPr lang="es-AR" b="0" dirty="0">
                <a:solidFill>
                  <a:srgbClr val="D4D4D4"/>
                </a:solidFill>
                <a:effectLst/>
                <a:latin typeface="Consolas" panose="020B0609020204030204" pitchFamily="49" charset="0"/>
              </a:rPr>
              <a:t> = </a:t>
            </a:r>
            <a:r>
              <a:rPr lang="es-AR" b="0" dirty="0">
                <a:solidFill>
                  <a:srgbClr val="B5CEA8"/>
                </a:solidFill>
                <a:effectLst/>
                <a:latin typeface="Consolas" panose="020B0609020204030204" pitchFamily="49" charset="0"/>
              </a:rPr>
              <a:t>0</a:t>
            </a:r>
            <a:r>
              <a:rPr lang="es-AR" b="0" dirty="0">
                <a:solidFill>
                  <a:srgbClr val="D4D4D4"/>
                </a:solidFill>
                <a:effectLst/>
                <a:latin typeface="Consolas" panose="020B0609020204030204" pitchFamily="49" charset="0"/>
              </a:rPr>
              <a:t>; </a:t>
            </a:r>
            <a:r>
              <a:rPr lang="es-AR" b="0" dirty="0">
                <a:solidFill>
                  <a:srgbClr val="9CDCFE"/>
                </a:solidFill>
                <a:effectLst/>
                <a:latin typeface="Consolas" panose="020B0609020204030204" pitchFamily="49" charset="0"/>
              </a:rPr>
              <a:t>i</a:t>
            </a:r>
            <a:r>
              <a:rPr lang="es-AR" b="0" dirty="0">
                <a:solidFill>
                  <a:srgbClr val="D4D4D4"/>
                </a:solidFill>
                <a:effectLst/>
                <a:latin typeface="Consolas" panose="020B0609020204030204" pitchFamily="49" charset="0"/>
              </a:rPr>
              <a:t> &lt; </a:t>
            </a:r>
            <a:r>
              <a:rPr lang="es-AR" b="0" dirty="0">
                <a:solidFill>
                  <a:srgbClr val="9CDCFE"/>
                </a:solidFill>
                <a:effectLst/>
                <a:latin typeface="Consolas" panose="020B0609020204030204" pitchFamily="49" charset="0"/>
              </a:rPr>
              <a:t>n</a:t>
            </a:r>
            <a:r>
              <a:rPr lang="es-AR" b="0" dirty="0">
                <a:solidFill>
                  <a:srgbClr val="D4D4D4"/>
                </a:solidFill>
                <a:effectLst/>
                <a:latin typeface="Consolas" panose="020B0609020204030204" pitchFamily="49" charset="0"/>
              </a:rPr>
              <a:t>; </a:t>
            </a:r>
            <a:r>
              <a:rPr lang="es-AR" b="0" dirty="0">
                <a:solidFill>
                  <a:srgbClr val="9CDCFE"/>
                </a:solidFill>
                <a:effectLst/>
                <a:latin typeface="Consolas" panose="020B0609020204030204" pitchFamily="49" charset="0"/>
              </a:rPr>
              <a:t>i</a:t>
            </a:r>
            <a:r>
              <a:rPr lang="es-AR" b="0" dirty="0">
                <a:solidFill>
                  <a:srgbClr val="D4D4D4"/>
                </a:solidFill>
                <a:effectLst/>
                <a:latin typeface="Consolas" panose="020B0609020204030204" pitchFamily="49" charset="0"/>
              </a:rPr>
              <a:t>++)</a:t>
            </a:r>
          </a:p>
          <a:p>
            <a:r>
              <a:rPr lang="es-AR" b="0" dirty="0">
                <a:solidFill>
                  <a:srgbClr val="D4D4D4"/>
                </a:solidFill>
                <a:effectLst/>
                <a:latin typeface="Consolas" panose="020B0609020204030204" pitchFamily="49" charset="0"/>
              </a:rPr>
              <a:t>   {</a:t>
            </a:r>
          </a:p>
          <a:p>
            <a:r>
              <a:rPr lang="es-AR" b="0" dirty="0" err="1">
                <a:solidFill>
                  <a:srgbClr val="9CDCFE"/>
                </a:solidFill>
                <a:effectLst/>
                <a:latin typeface="Consolas" panose="020B0609020204030204" pitchFamily="49" charset="0"/>
              </a:rPr>
              <a:t>cout</a:t>
            </a:r>
            <a:r>
              <a:rPr lang="es-AR" b="0" dirty="0">
                <a:solidFill>
                  <a:srgbClr val="DCDCAA"/>
                </a:solidFill>
                <a:effectLst/>
                <a:latin typeface="Consolas" panose="020B0609020204030204" pitchFamily="49" charset="0"/>
              </a:rPr>
              <a:t>&lt;&lt;</a:t>
            </a:r>
            <a:r>
              <a:rPr lang="es-AR" b="0" dirty="0">
                <a:solidFill>
                  <a:srgbClr val="CE9178"/>
                </a:solidFill>
                <a:effectLst/>
                <a:latin typeface="Consolas" panose="020B0609020204030204" pitchFamily="49" charset="0"/>
              </a:rPr>
              <a:t>"</a:t>
            </a:r>
            <a:r>
              <a:rPr lang="es-AR" b="0" dirty="0" err="1">
                <a:solidFill>
                  <a:srgbClr val="CE9178"/>
                </a:solidFill>
                <a:effectLst/>
                <a:latin typeface="Consolas" panose="020B0609020204030204" pitchFamily="49" charset="0"/>
              </a:rPr>
              <a:t>Enter</a:t>
            </a:r>
            <a:r>
              <a:rPr lang="es-AR" b="0" dirty="0">
                <a:solidFill>
                  <a:srgbClr val="CE9178"/>
                </a:solidFill>
                <a:effectLst/>
                <a:latin typeface="Consolas" panose="020B0609020204030204" pitchFamily="49" charset="0"/>
              </a:rPr>
              <a:t> </a:t>
            </a:r>
            <a:r>
              <a:rPr lang="es-AR" b="0" dirty="0" err="1">
                <a:solidFill>
                  <a:srgbClr val="CE9178"/>
                </a:solidFill>
                <a:effectLst/>
                <a:latin typeface="Consolas" panose="020B0609020204030204" pitchFamily="49" charset="0"/>
              </a:rPr>
              <a:t>the</a:t>
            </a:r>
            <a:r>
              <a:rPr lang="es-AR" b="0" dirty="0">
                <a:solidFill>
                  <a:srgbClr val="CE9178"/>
                </a:solidFill>
                <a:effectLst/>
                <a:latin typeface="Consolas" panose="020B0609020204030204" pitchFamily="49" charset="0"/>
              </a:rPr>
              <a:t> </a:t>
            </a:r>
            <a:r>
              <a:rPr lang="es-AR" b="0" dirty="0" err="1">
                <a:solidFill>
                  <a:srgbClr val="CE9178"/>
                </a:solidFill>
                <a:effectLst/>
                <a:latin typeface="Consolas" panose="020B0609020204030204" pitchFamily="49" charset="0"/>
              </a:rPr>
              <a:t>element</a:t>
            </a:r>
            <a:r>
              <a:rPr lang="es-AR" b="0" dirty="0">
                <a:solidFill>
                  <a:srgbClr val="CE9178"/>
                </a:solidFill>
                <a:effectLst/>
                <a:latin typeface="Consolas" panose="020B0609020204030204" pitchFamily="49" charset="0"/>
              </a:rPr>
              <a:t> in position "</a:t>
            </a:r>
            <a:r>
              <a:rPr lang="es-AR" b="0" dirty="0">
                <a:solidFill>
                  <a:srgbClr val="DCDCAA"/>
                </a:solidFill>
                <a:effectLst/>
                <a:latin typeface="Consolas" panose="020B0609020204030204" pitchFamily="49" charset="0"/>
              </a:rPr>
              <a:t>&lt;&lt;</a:t>
            </a:r>
            <a:r>
              <a:rPr lang="es-AR" b="0" dirty="0">
                <a:solidFill>
                  <a:srgbClr val="9CDCFE"/>
                </a:solidFill>
                <a:effectLst/>
                <a:latin typeface="Consolas" panose="020B0609020204030204" pitchFamily="49" charset="0"/>
              </a:rPr>
              <a:t>i</a:t>
            </a:r>
            <a:r>
              <a:rPr lang="es-AR" b="0" dirty="0">
                <a:solidFill>
                  <a:srgbClr val="DCDCAA"/>
                </a:solidFill>
                <a:effectLst/>
                <a:latin typeface="Consolas" panose="020B0609020204030204" pitchFamily="49" charset="0"/>
              </a:rPr>
              <a:t>&lt;&lt;</a:t>
            </a:r>
            <a:r>
              <a:rPr lang="es-AR" b="0" dirty="0">
                <a:solidFill>
                  <a:srgbClr val="CE9178"/>
                </a:solidFill>
                <a:effectLst/>
                <a:latin typeface="Consolas" panose="020B0609020204030204" pitchFamily="49" charset="0"/>
              </a:rPr>
              <a:t>" "</a:t>
            </a:r>
            <a:r>
              <a:rPr lang="es-AR" b="0" dirty="0">
                <a:solidFill>
                  <a:srgbClr val="D4D4D4"/>
                </a:solidFill>
                <a:effectLst/>
                <a:latin typeface="Consolas" panose="020B0609020204030204" pitchFamily="49" charset="0"/>
              </a:rPr>
              <a:t>;</a:t>
            </a:r>
          </a:p>
          <a:p>
            <a:r>
              <a:rPr lang="es-AR" b="0" dirty="0" err="1">
                <a:solidFill>
                  <a:srgbClr val="9CDCFE"/>
                </a:solidFill>
                <a:effectLst/>
                <a:latin typeface="Consolas" panose="020B0609020204030204" pitchFamily="49" charset="0"/>
              </a:rPr>
              <a:t>cin</a:t>
            </a:r>
            <a:r>
              <a:rPr lang="es-AR" b="0" dirty="0">
                <a:solidFill>
                  <a:srgbClr val="DCDCAA"/>
                </a:solidFill>
                <a:effectLst/>
                <a:latin typeface="Consolas" panose="020B0609020204030204" pitchFamily="49" charset="0"/>
              </a:rPr>
              <a:t>&gt;&gt;</a:t>
            </a:r>
            <a:r>
              <a:rPr lang="es-AR" b="0" dirty="0" err="1">
                <a:solidFill>
                  <a:srgbClr val="9CDCFE"/>
                </a:solidFill>
                <a:effectLst/>
                <a:latin typeface="Consolas" panose="020B0609020204030204" pitchFamily="49" charset="0"/>
              </a:rPr>
              <a:t>arr</a:t>
            </a:r>
            <a:r>
              <a:rPr lang="es-AR" b="0" dirty="0">
                <a:solidFill>
                  <a:srgbClr val="D4D4D4"/>
                </a:solidFill>
                <a:effectLst/>
                <a:latin typeface="Consolas" panose="020B0609020204030204" pitchFamily="49" charset="0"/>
              </a:rPr>
              <a:t>[</a:t>
            </a:r>
            <a:r>
              <a:rPr lang="es-AR" b="0" dirty="0">
                <a:solidFill>
                  <a:srgbClr val="9CDCFE"/>
                </a:solidFill>
                <a:effectLst/>
                <a:latin typeface="Consolas" panose="020B0609020204030204" pitchFamily="49" charset="0"/>
              </a:rPr>
              <a:t>i</a:t>
            </a:r>
            <a:r>
              <a:rPr lang="es-AR" b="0" dirty="0">
                <a:solidFill>
                  <a:srgbClr val="D4D4D4"/>
                </a:solidFill>
                <a:effectLst/>
                <a:latin typeface="Consolas" panose="020B0609020204030204" pitchFamily="49" charset="0"/>
              </a:rPr>
              <a:t>];</a:t>
            </a:r>
          </a:p>
          <a:p>
            <a:r>
              <a:rPr lang="es-AR" b="0" dirty="0">
                <a:solidFill>
                  <a:srgbClr val="9CDCFE"/>
                </a:solidFill>
                <a:effectLst/>
                <a:latin typeface="Consolas" panose="020B0609020204030204" pitchFamily="49" charset="0"/>
              </a:rPr>
              <a:t>sum</a:t>
            </a:r>
            <a:r>
              <a:rPr lang="es-AR" b="0" dirty="0">
                <a:solidFill>
                  <a:srgbClr val="D4D4D4"/>
                </a:solidFill>
                <a:effectLst/>
                <a:latin typeface="Consolas" panose="020B0609020204030204" pitchFamily="49" charset="0"/>
              </a:rPr>
              <a:t> = </a:t>
            </a:r>
            <a:r>
              <a:rPr lang="es-AR" b="0" dirty="0">
                <a:solidFill>
                  <a:srgbClr val="9CDCFE"/>
                </a:solidFill>
                <a:effectLst/>
                <a:latin typeface="Consolas" panose="020B0609020204030204" pitchFamily="49" charset="0"/>
              </a:rPr>
              <a:t>sum</a:t>
            </a:r>
            <a:r>
              <a:rPr lang="es-AR" b="0" dirty="0">
                <a:solidFill>
                  <a:srgbClr val="D4D4D4"/>
                </a:solidFill>
                <a:effectLst/>
                <a:latin typeface="Consolas" panose="020B0609020204030204" pitchFamily="49" charset="0"/>
              </a:rPr>
              <a:t> + </a:t>
            </a:r>
            <a:r>
              <a:rPr lang="es-AR" b="0" dirty="0" err="1">
                <a:solidFill>
                  <a:srgbClr val="9CDCFE"/>
                </a:solidFill>
                <a:effectLst/>
                <a:latin typeface="Consolas" panose="020B0609020204030204" pitchFamily="49" charset="0"/>
              </a:rPr>
              <a:t>arr</a:t>
            </a:r>
            <a:r>
              <a:rPr lang="es-AR" b="0" dirty="0">
                <a:solidFill>
                  <a:srgbClr val="D4D4D4"/>
                </a:solidFill>
                <a:effectLst/>
                <a:latin typeface="Consolas" panose="020B0609020204030204" pitchFamily="49" charset="0"/>
              </a:rPr>
              <a:t>[</a:t>
            </a:r>
            <a:r>
              <a:rPr lang="es-AR" b="0" dirty="0">
                <a:solidFill>
                  <a:srgbClr val="9CDCFE"/>
                </a:solidFill>
                <a:effectLst/>
                <a:latin typeface="Consolas" panose="020B0609020204030204" pitchFamily="49" charset="0"/>
              </a:rPr>
              <a:t>i</a:t>
            </a:r>
            <a:r>
              <a:rPr lang="es-AR" b="0" dirty="0">
                <a:solidFill>
                  <a:srgbClr val="D4D4D4"/>
                </a:solidFill>
                <a:effectLst/>
                <a:latin typeface="Consolas" panose="020B0609020204030204" pitchFamily="49" charset="0"/>
              </a:rPr>
              <a:t>];</a:t>
            </a:r>
          </a:p>
          <a:p>
            <a:r>
              <a:rPr lang="es-AR" b="0" dirty="0">
                <a:solidFill>
                  <a:srgbClr val="D4D4D4"/>
                </a:solidFill>
                <a:effectLst/>
                <a:latin typeface="Consolas" panose="020B0609020204030204" pitchFamily="49" charset="0"/>
              </a:rPr>
              <a:t>   }</a:t>
            </a:r>
          </a:p>
          <a:p>
            <a:r>
              <a:rPr lang="es-AR" b="0" dirty="0">
                <a:solidFill>
                  <a:srgbClr val="D4D4D4"/>
                </a:solidFill>
                <a:effectLst/>
                <a:latin typeface="Consolas" panose="020B0609020204030204" pitchFamily="49" charset="0"/>
              </a:rPr>
              <a:t>   </a:t>
            </a:r>
            <a:r>
              <a:rPr lang="es-AR" b="0" dirty="0" err="1">
                <a:solidFill>
                  <a:srgbClr val="9CDCFE"/>
                </a:solidFill>
                <a:effectLst/>
                <a:latin typeface="Consolas" panose="020B0609020204030204" pitchFamily="49" charset="0"/>
              </a:rPr>
              <a:t>cout</a:t>
            </a:r>
            <a:r>
              <a:rPr lang="es-AR" b="0" dirty="0">
                <a:solidFill>
                  <a:srgbClr val="DCDCAA"/>
                </a:solidFill>
                <a:effectLst/>
                <a:latin typeface="Consolas" panose="020B0609020204030204" pitchFamily="49" charset="0"/>
              </a:rPr>
              <a:t>&lt;&lt;</a:t>
            </a:r>
            <a:r>
              <a:rPr lang="es-AR" b="0" dirty="0">
                <a:solidFill>
                  <a:srgbClr val="9CDCFE"/>
                </a:solidFill>
                <a:effectLst/>
                <a:latin typeface="Consolas" panose="020B0609020204030204" pitchFamily="49" charset="0"/>
              </a:rPr>
              <a:t>sum</a:t>
            </a:r>
            <a:r>
              <a:rPr lang="es-AR" b="0" dirty="0">
                <a:solidFill>
                  <a:srgbClr val="D4D4D4"/>
                </a:solidFill>
                <a:effectLst/>
                <a:latin typeface="Consolas" panose="020B0609020204030204" pitchFamily="49" charset="0"/>
              </a:rPr>
              <a:t>;</a:t>
            </a:r>
          </a:p>
          <a:p>
            <a:r>
              <a:rPr lang="es-AR" b="0" dirty="0">
                <a:solidFill>
                  <a:srgbClr val="D4D4D4"/>
                </a:solidFill>
                <a:effectLst/>
                <a:latin typeface="Consolas" panose="020B0609020204030204" pitchFamily="49" charset="0"/>
              </a:rPr>
              <a:t>}</a:t>
            </a:r>
          </a:p>
        </p:txBody>
      </p:sp>
      <p:sp>
        <p:nvSpPr>
          <p:cNvPr id="8" name="CuadroTexto 7">
            <a:extLst>
              <a:ext uri="{FF2B5EF4-FFF2-40B4-BE49-F238E27FC236}">
                <a16:creationId xmlns:a16="http://schemas.microsoft.com/office/drawing/2014/main" id="{F4720EAC-FB7B-47C8-885A-9AAF65D1A667}"/>
              </a:ext>
            </a:extLst>
          </p:cNvPr>
          <p:cNvSpPr txBox="1"/>
          <p:nvPr/>
        </p:nvSpPr>
        <p:spPr>
          <a:xfrm>
            <a:off x="830518" y="2005064"/>
            <a:ext cx="4169185" cy="3416320"/>
          </a:xfrm>
          <a:prstGeom prst="rect">
            <a:avLst/>
          </a:prstGeom>
          <a:noFill/>
        </p:spPr>
        <p:txBody>
          <a:bodyPr wrap="square">
            <a:spAutoFit/>
          </a:bodyPr>
          <a:lstStyle/>
          <a:p>
            <a:pPr algn="l" fontAlgn="base">
              <a:buFont typeface="Arial" panose="020B0604020202020204" pitchFamily="34" charset="0"/>
              <a:buChar char="•"/>
            </a:pPr>
            <a:r>
              <a:rPr lang="es-MX" b="0" i="0" dirty="0">
                <a:solidFill>
                  <a:schemeClr val="bg1"/>
                </a:solidFill>
                <a:effectLst/>
                <a:latin typeface="inherit"/>
              </a:rPr>
              <a:t>Aquí, la matriz contiene n número de elementos, y hay tres variables de tipo entero más (n, suma e i).</a:t>
            </a:r>
          </a:p>
          <a:p>
            <a:pPr algn="l" fontAlgn="base">
              <a:buFont typeface="Arial" panose="020B0604020202020204" pitchFamily="34" charset="0"/>
              <a:buChar char="•"/>
            </a:pPr>
            <a:r>
              <a:rPr lang="es-MX" b="0" i="0" dirty="0">
                <a:solidFill>
                  <a:schemeClr val="bg1"/>
                </a:solidFill>
                <a:effectLst/>
                <a:latin typeface="inherit"/>
              </a:rPr>
              <a:t>Así que la memoria total requerida aquí es [(4 x n) + (4 x 3)] = (4n + 12) bytes. </a:t>
            </a:r>
          </a:p>
          <a:p>
            <a:pPr algn="l" fontAlgn="base">
              <a:buFont typeface="Arial" panose="020B0604020202020204" pitchFamily="34" charset="0"/>
              <a:buChar char="•"/>
            </a:pPr>
            <a:r>
              <a:rPr lang="es-MX" b="0" i="0" dirty="0">
                <a:solidFill>
                  <a:schemeClr val="bg1"/>
                </a:solidFill>
                <a:effectLst/>
                <a:latin typeface="inherit"/>
              </a:rPr>
              <a:t>En notación asintótica, la complejidad del espacio es O(n).</a:t>
            </a:r>
          </a:p>
          <a:p>
            <a:pPr algn="l" fontAlgn="base"/>
            <a:r>
              <a:rPr lang="es-MX" b="0" i="0" dirty="0">
                <a:solidFill>
                  <a:schemeClr val="bg1"/>
                </a:solidFill>
                <a:effectLst/>
                <a:latin typeface="Muli"/>
              </a:rPr>
              <a:t>Sería mejor probar ejemplos complejos sobre la complejidad espacial, como encontrar la complejidad espacial en </a:t>
            </a:r>
            <a:r>
              <a:rPr lang="es-MX" b="0" i="0" dirty="0" err="1">
                <a:solidFill>
                  <a:schemeClr val="bg1"/>
                </a:solidFill>
                <a:effectLst/>
                <a:latin typeface="inherit"/>
                <a:hlinkClick r:id="rId2">
                  <a:extLst>
                    <a:ext uri="{A12FA001-AC4F-418D-AE19-62706E023703}">
                      <ahyp:hlinkClr xmlns:ahyp="http://schemas.microsoft.com/office/drawing/2018/hyperlinkcolor" val="tx"/>
                    </a:ext>
                  </a:extLst>
                </a:hlinkClick>
              </a:rPr>
              <a:t>Merge-Sort</a:t>
            </a:r>
            <a:r>
              <a:rPr lang="es-MX" b="0" i="0" dirty="0">
                <a:solidFill>
                  <a:schemeClr val="bg1"/>
                </a:solidFill>
                <a:effectLst/>
                <a:latin typeface="Muli"/>
              </a:rPr>
              <a:t> (O(n)).</a:t>
            </a:r>
          </a:p>
        </p:txBody>
      </p:sp>
    </p:spTree>
    <p:extLst>
      <p:ext uri="{BB962C8B-B14F-4D97-AF65-F5344CB8AC3E}">
        <p14:creationId xmlns:p14="http://schemas.microsoft.com/office/powerpoint/2010/main" val="37607578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968327" y="1232066"/>
            <a:ext cx="10515600" cy="2852737"/>
          </a:xfrm>
        </p:spPr>
        <p:txBody>
          <a:bodyPr/>
          <a:lstStyle/>
          <a:p>
            <a:r>
              <a:rPr lang="es-AR" dirty="0">
                <a:solidFill>
                  <a:schemeClr val="bg1"/>
                </a:solidFill>
              </a:rPr>
              <a:t>Comparativa Tiempo &amp; Espacio</a:t>
            </a:r>
          </a:p>
        </p:txBody>
      </p:sp>
      <p:sp>
        <p:nvSpPr>
          <p:cNvPr id="5" name="Marcador de texto 4"/>
          <p:cNvSpPr>
            <a:spLocks noGrp="1"/>
          </p:cNvSpPr>
          <p:nvPr>
            <p:ph type="body" idx="1"/>
          </p:nvPr>
        </p:nvSpPr>
        <p:spPr/>
        <p:txBody>
          <a:bodyPr/>
          <a:lstStyle/>
          <a:p>
            <a:endParaRPr lang="es-AR"/>
          </a:p>
        </p:txBody>
      </p:sp>
      <p:cxnSp>
        <p:nvCxnSpPr>
          <p:cNvPr id="3" name="Conector recto 2"/>
          <p:cNvCxnSpPr/>
          <p:nvPr/>
        </p:nvCxnSpPr>
        <p:spPr>
          <a:xfrm>
            <a:off x="7110484" y="4084803"/>
            <a:ext cx="49541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197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11ACA34-E997-CCCE-3A0F-9445EE9EDFD8}"/>
              </a:ext>
            </a:extLst>
          </p:cNvPr>
          <p:cNvPicPr>
            <a:picLocks noChangeAspect="1"/>
          </p:cNvPicPr>
          <p:nvPr/>
        </p:nvPicPr>
        <p:blipFill>
          <a:blip r:embed="rId2"/>
          <a:stretch>
            <a:fillRect/>
          </a:stretch>
        </p:blipFill>
        <p:spPr>
          <a:xfrm>
            <a:off x="1186022" y="1147352"/>
            <a:ext cx="10111504" cy="5411433"/>
          </a:xfrm>
          <a:prstGeom prst="rect">
            <a:avLst/>
          </a:prstGeom>
        </p:spPr>
      </p:pic>
    </p:spTree>
    <p:extLst>
      <p:ext uri="{BB962C8B-B14F-4D97-AF65-F5344CB8AC3E}">
        <p14:creationId xmlns:p14="http://schemas.microsoft.com/office/powerpoint/2010/main" val="11178234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719F043B-6945-464F-AA3E-BF1C1BCD6FFD}"/>
              </a:ext>
            </a:extLst>
          </p:cNvPr>
          <p:cNvSpPr txBox="1"/>
          <p:nvPr/>
        </p:nvSpPr>
        <p:spPr>
          <a:xfrm>
            <a:off x="361950" y="0"/>
            <a:ext cx="10877550" cy="1421928"/>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MX" dirty="0"/>
              <a:t>Importancia de la complejidad del tiempo y el espacio en las </a:t>
            </a:r>
            <a:r>
              <a:rPr lang="es-MX" dirty="0">
                <a:hlinkClick r:id="rId2"/>
              </a:rPr>
              <a:t>estructuras de datos</a:t>
            </a:r>
            <a:endParaRPr lang="es-MX" dirty="0"/>
          </a:p>
        </p:txBody>
      </p:sp>
      <p:sp>
        <p:nvSpPr>
          <p:cNvPr id="7" name="CuadroTexto 6">
            <a:extLst>
              <a:ext uri="{FF2B5EF4-FFF2-40B4-BE49-F238E27FC236}">
                <a16:creationId xmlns:a16="http://schemas.microsoft.com/office/drawing/2014/main" id="{994BAA23-D255-4FC4-866C-3C08D43D9C6B}"/>
              </a:ext>
            </a:extLst>
          </p:cNvPr>
          <p:cNvSpPr txBox="1"/>
          <p:nvPr/>
        </p:nvSpPr>
        <p:spPr>
          <a:xfrm>
            <a:off x="376698" y="1309187"/>
            <a:ext cx="11410950" cy="2031325"/>
          </a:xfrm>
          <a:prstGeom prst="rect">
            <a:avLst/>
          </a:prstGeom>
          <a:noFill/>
        </p:spPr>
        <p:txBody>
          <a:bodyPr wrap="square">
            <a:spAutoFit/>
          </a:bodyPr>
          <a:lstStyle/>
          <a:p>
            <a:pPr algn="l" fontAlgn="base"/>
            <a:r>
              <a:rPr lang="es-MX" b="0" i="0" dirty="0">
                <a:solidFill>
                  <a:schemeClr val="bg1"/>
                </a:solidFill>
                <a:effectLst/>
              </a:rPr>
              <a:t>Los desarrolladores de programas del mundo real están limitados por la memoria física de las plataformas en las que planean ejecutarse. Aquí es donde entra en juego la complejidad del espacio, ya que nunca queremos ejecutar una función o proceso que consuma más espacio del que el sistema tiene disponible en un momento dado. Por otro lado, no queremos que nuestras operaciones tomen demasiado tiempo para que se empantanen y </a:t>
            </a:r>
            <a:r>
              <a:rPr lang="es-MX" b="0" i="0" dirty="0" err="1">
                <a:solidFill>
                  <a:schemeClr val="bg1"/>
                </a:solidFill>
                <a:effectLst/>
              </a:rPr>
              <a:t>ralentifien</a:t>
            </a:r>
            <a:r>
              <a:rPr lang="es-MX" b="0" i="0" dirty="0">
                <a:solidFill>
                  <a:schemeClr val="bg1"/>
                </a:solidFill>
                <a:effectLst/>
              </a:rPr>
              <a:t> nuestras aplicaciones.</a:t>
            </a:r>
          </a:p>
          <a:p>
            <a:pPr algn="l" fontAlgn="base"/>
            <a:r>
              <a:rPr lang="es-MX" b="1" i="0" dirty="0">
                <a:solidFill>
                  <a:schemeClr val="bg1"/>
                </a:solidFill>
                <a:effectLst/>
              </a:rPr>
              <a:t>Echemos un vistazo a la complejidad del tiempo y el espacio en el peor de los casos para las operaciones </a:t>
            </a:r>
            <a:r>
              <a:rPr lang="es-MX" b="1" i="0" dirty="0">
                <a:solidFill>
                  <a:schemeClr val="bg1"/>
                </a:solidFill>
                <a:effectLst/>
                <a:hlinkClick r:id="rId3">
                  <a:extLst>
                    <a:ext uri="{A12FA001-AC4F-418D-AE19-62706E023703}">
                      <ahyp:hlinkClr xmlns:ahyp="http://schemas.microsoft.com/office/drawing/2018/hyperlinkcolor" val="tx"/>
                    </a:ext>
                  </a:extLst>
                </a:hlinkClick>
              </a:rPr>
              <a:t>de estructura de datos comunes</a:t>
            </a:r>
            <a:r>
              <a:rPr lang="es-MX" b="1" i="0" dirty="0">
                <a:solidFill>
                  <a:schemeClr val="bg1"/>
                </a:solidFill>
                <a:effectLst/>
              </a:rPr>
              <a:t> a continuación:</a:t>
            </a:r>
            <a:endParaRPr lang="es-MX" b="0" i="0" dirty="0">
              <a:solidFill>
                <a:schemeClr val="bg1"/>
              </a:solidFill>
              <a:effectLst/>
            </a:endParaRPr>
          </a:p>
        </p:txBody>
      </p:sp>
      <p:graphicFrame>
        <p:nvGraphicFramePr>
          <p:cNvPr id="10" name="Tabla 9">
            <a:extLst>
              <a:ext uri="{FF2B5EF4-FFF2-40B4-BE49-F238E27FC236}">
                <a16:creationId xmlns:a16="http://schemas.microsoft.com/office/drawing/2014/main" id="{D5AC64EA-EDD3-4A9A-AB18-0ECD75DF5403}"/>
              </a:ext>
            </a:extLst>
          </p:cNvPr>
          <p:cNvGraphicFramePr>
            <a:graphicFrameLocks noGrp="1"/>
          </p:cNvGraphicFramePr>
          <p:nvPr>
            <p:extLst>
              <p:ext uri="{D42A27DB-BD31-4B8C-83A1-F6EECF244321}">
                <p14:modId xmlns:p14="http://schemas.microsoft.com/office/powerpoint/2010/main" val="569172290"/>
              </p:ext>
            </p:extLst>
          </p:nvPr>
        </p:nvGraphicFramePr>
        <p:xfrm>
          <a:off x="600075" y="3584385"/>
          <a:ext cx="10991850" cy="2950116"/>
        </p:xfrm>
        <a:graphic>
          <a:graphicData uri="http://schemas.openxmlformats.org/drawingml/2006/table">
            <a:tbl>
              <a:tblPr/>
              <a:tblGrid>
                <a:gridCol w="2600325">
                  <a:extLst>
                    <a:ext uri="{9D8B030D-6E8A-4147-A177-3AD203B41FA5}">
                      <a16:colId xmlns:a16="http://schemas.microsoft.com/office/drawing/2014/main" val="2786442295"/>
                    </a:ext>
                  </a:extLst>
                </a:gridCol>
                <a:gridCol w="2152650">
                  <a:extLst>
                    <a:ext uri="{9D8B030D-6E8A-4147-A177-3AD203B41FA5}">
                      <a16:colId xmlns:a16="http://schemas.microsoft.com/office/drawing/2014/main" val="1934684177"/>
                    </a:ext>
                  </a:extLst>
                </a:gridCol>
                <a:gridCol w="2438400">
                  <a:extLst>
                    <a:ext uri="{9D8B030D-6E8A-4147-A177-3AD203B41FA5}">
                      <a16:colId xmlns:a16="http://schemas.microsoft.com/office/drawing/2014/main" val="3667823019"/>
                    </a:ext>
                  </a:extLst>
                </a:gridCol>
                <a:gridCol w="1333500">
                  <a:extLst>
                    <a:ext uri="{9D8B030D-6E8A-4147-A177-3AD203B41FA5}">
                      <a16:colId xmlns:a16="http://schemas.microsoft.com/office/drawing/2014/main" val="481937344"/>
                    </a:ext>
                  </a:extLst>
                </a:gridCol>
                <a:gridCol w="1485900">
                  <a:extLst>
                    <a:ext uri="{9D8B030D-6E8A-4147-A177-3AD203B41FA5}">
                      <a16:colId xmlns:a16="http://schemas.microsoft.com/office/drawing/2014/main" val="929180246"/>
                    </a:ext>
                  </a:extLst>
                </a:gridCol>
                <a:gridCol w="981075">
                  <a:extLst>
                    <a:ext uri="{9D8B030D-6E8A-4147-A177-3AD203B41FA5}">
                      <a16:colId xmlns:a16="http://schemas.microsoft.com/office/drawing/2014/main" val="3270086116"/>
                    </a:ext>
                  </a:extLst>
                </a:gridCol>
              </a:tblGrid>
              <a:tr h="452112">
                <a:tc>
                  <a:txBody>
                    <a:bodyPr/>
                    <a:lstStyle/>
                    <a:p>
                      <a:pPr algn="l" fontAlgn="auto"/>
                      <a:r>
                        <a:rPr lang="es-AR" sz="1400" b="1">
                          <a:effectLst/>
                          <a:latin typeface="inherit"/>
                        </a:rPr>
                        <a:t>Estructuras de datos</a:t>
                      </a:r>
                      <a:endParaRPr lang="es-AR" sz="1400">
                        <a:effectLst/>
                        <a:latin typeface="inherit"/>
                      </a:endParaRPr>
                    </a:p>
                  </a:txBody>
                  <a:tcPr marL="46528" marR="46528" marT="23264" marB="23264" anchor="ctr">
                    <a:lnL>
                      <a:noFill/>
                    </a:lnL>
                    <a:lnR w="9525" cap="flat" cmpd="sng" algn="ctr">
                      <a:solidFill>
                        <a:srgbClr val="D838AF"/>
                      </a:solidFill>
                      <a:prstDash val="solid"/>
                      <a:round/>
                      <a:headEnd type="none" w="med" len="med"/>
                      <a:tailEnd type="none" w="med" len="med"/>
                    </a:lnR>
                    <a:lnT w="9525" cap="flat" cmpd="sng" algn="ctr">
                      <a:solidFill>
                        <a:srgbClr val="283DAF"/>
                      </a:solidFill>
                      <a:prstDash val="solid"/>
                      <a:round/>
                      <a:headEnd type="none" w="med" len="med"/>
                      <a:tailEnd type="none" w="med" len="med"/>
                    </a:lnT>
                    <a:lnB w="9525" cap="flat" cmpd="sng" algn="ctr">
                      <a:solidFill>
                        <a:srgbClr val="483BAF"/>
                      </a:solidFill>
                      <a:prstDash val="solid"/>
                      <a:round/>
                      <a:headEnd type="none" w="med" len="med"/>
                      <a:tailEnd type="none" w="med" len="med"/>
                    </a:lnB>
                    <a:solidFill>
                      <a:srgbClr val="FFFFFF"/>
                    </a:solidFill>
                  </a:tcPr>
                </a:tc>
                <a:tc>
                  <a:txBody>
                    <a:bodyPr/>
                    <a:lstStyle/>
                    <a:p>
                      <a:pPr algn="l" fontAlgn="auto"/>
                      <a:r>
                        <a:rPr lang="es-AR" sz="1400" b="1" dirty="0">
                          <a:effectLst/>
                          <a:latin typeface="inherit"/>
                        </a:rPr>
                        <a:t>Complejidad del tiempo</a:t>
                      </a:r>
                      <a:endParaRPr lang="es-AR" sz="1400" dirty="0">
                        <a:effectLst/>
                        <a:latin typeface="inherit"/>
                      </a:endParaRPr>
                    </a:p>
                  </a:txBody>
                  <a:tcPr marL="46528" marR="46528" marT="23264" marB="23264" anchor="ctr">
                    <a:lnL w="9525" cap="flat" cmpd="sng" algn="ctr">
                      <a:solidFill>
                        <a:srgbClr val="D838AF"/>
                      </a:solidFill>
                      <a:prstDash val="solid"/>
                      <a:round/>
                      <a:headEnd type="none" w="med" len="med"/>
                      <a:tailEnd type="none" w="med" len="med"/>
                    </a:lnL>
                    <a:lnR w="9525" cap="flat" cmpd="sng" algn="ctr">
                      <a:solidFill>
                        <a:srgbClr val="D83BAF"/>
                      </a:solidFill>
                      <a:prstDash val="solid"/>
                      <a:round/>
                      <a:headEnd type="none" w="med" len="med"/>
                      <a:tailEnd type="none" w="med" len="med"/>
                    </a:lnR>
                    <a:lnT w="9525" cap="flat" cmpd="sng" algn="ctr">
                      <a:solidFill>
                        <a:srgbClr val="E83AAF"/>
                      </a:solidFill>
                      <a:prstDash val="solid"/>
                      <a:round/>
                      <a:headEnd type="none" w="med" len="med"/>
                      <a:tailEnd type="none" w="med" len="med"/>
                    </a:lnT>
                    <a:lnB w="9525" cap="flat" cmpd="sng" algn="ctr">
                      <a:solidFill>
                        <a:srgbClr val="183EAF"/>
                      </a:solidFill>
                      <a:prstDash val="solid"/>
                      <a:round/>
                      <a:headEnd type="none" w="med" len="med"/>
                      <a:tailEnd type="none" w="med" len="med"/>
                    </a:lnB>
                    <a:solidFill>
                      <a:srgbClr val="FFFFFF"/>
                    </a:solidFill>
                  </a:tcPr>
                </a:tc>
                <a:tc>
                  <a:txBody>
                    <a:bodyPr/>
                    <a:lstStyle/>
                    <a:p>
                      <a:pPr algn="l" fontAlgn="auto"/>
                      <a:r>
                        <a:rPr lang="es-AR" sz="1400" b="1">
                          <a:effectLst/>
                          <a:latin typeface="inherit"/>
                        </a:rPr>
                        <a:t>Complejidad espacial</a:t>
                      </a:r>
                      <a:endParaRPr lang="es-AR" sz="1400">
                        <a:effectLst/>
                        <a:latin typeface="inherit"/>
                      </a:endParaRPr>
                    </a:p>
                  </a:txBody>
                  <a:tcPr marL="46528" marR="46528" marT="23264" marB="23264" anchor="ctr">
                    <a:lnL w="9525" cap="flat" cmpd="sng" algn="ctr">
                      <a:solidFill>
                        <a:srgbClr val="D83BAF"/>
                      </a:solidFill>
                      <a:prstDash val="solid"/>
                      <a:round/>
                      <a:headEnd type="none" w="med" len="med"/>
                      <a:tailEnd type="none" w="med" len="med"/>
                    </a:lnL>
                    <a:lnR w="9525" cap="flat" cmpd="sng" algn="ctr">
                      <a:solidFill>
                        <a:srgbClr val="E83AAF"/>
                      </a:solidFill>
                      <a:prstDash val="solid"/>
                      <a:round/>
                      <a:headEnd type="none" w="med" len="med"/>
                      <a:tailEnd type="none" w="med" len="med"/>
                    </a:lnR>
                    <a:lnT w="9525" cap="flat" cmpd="sng" algn="ctr">
                      <a:solidFill>
                        <a:srgbClr val="E83DAF"/>
                      </a:solidFill>
                      <a:prstDash val="solid"/>
                      <a:round/>
                      <a:headEnd type="none" w="med" len="med"/>
                      <a:tailEnd type="none" w="med" len="med"/>
                    </a:lnT>
                    <a:lnB w="9525" cap="flat" cmpd="sng" algn="ctr">
                      <a:solidFill>
                        <a:srgbClr val="483BAF"/>
                      </a:solidFill>
                      <a:prstDash val="solid"/>
                      <a:round/>
                      <a:headEnd type="none" w="med" len="med"/>
                      <a:tailEnd type="none" w="med" len="med"/>
                    </a:lnB>
                    <a:solidFill>
                      <a:srgbClr val="FFFFFF"/>
                    </a:solidFill>
                  </a:tcPr>
                </a:tc>
                <a:tc>
                  <a:txBody>
                    <a:bodyPr/>
                    <a:lstStyle/>
                    <a:p>
                      <a:endParaRPr lang="es-AR" sz="1400" dirty="0"/>
                    </a:p>
                  </a:txBody>
                  <a:tcPr marL="44667" marR="44667" marT="22334" marB="22334">
                    <a:lnL w="9525" cap="flat" cmpd="sng" algn="ctr">
                      <a:solidFill>
                        <a:srgbClr val="E83AAF"/>
                      </a:solidFill>
                      <a:prstDash val="solid"/>
                      <a:round/>
                      <a:headEnd type="none" w="med" len="med"/>
                      <a:tailEnd type="none" w="med" len="med"/>
                    </a:lnL>
                    <a:lnB w="9525" cap="flat" cmpd="sng" algn="ctr">
                      <a:solidFill>
                        <a:srgbClr val="3839AF"/>
                      </a:solidFill>
                      <a:prstDash val="solid"/>
                      <a:round/>
                      <a:headEnd type="none" w="med" len="med"/>
                      <a:tailEnd type="none" w="med" len="med"/>
                    </a:lnB>
                    <a:solidFill>
                      <a:schemeClr val="bg1"/>
                    </a:solidFill>
                  </a:tcPr>
                </a:tc>
                <a:tc>
                  <a:txBody>
                    <a:bodyPr/>
                    <a:lstStyle/>
                    <a:p>
                      <a:endParaRPr lang="es-AR" sz="1400" dirty="0"/>
                    </a:p>
                  </a:txBody>
                  <a:tcPr marL="44667" marR="44667" marT="22334" marB="22334">
                    <a:lnB w="9525" cap="flat" cmpd="sng" algn="ctr">
                      <a:solidFill>
                        <a:srgbClr val="083CAF"/>
                      </a:solidFill>
                      <a:prstDash val="solid"/>
                      <a:round/>
                      <a:headEnd type="none" w="med" len="med"/>
                      <a:tailEnd type="none" w="med" len="med"/>
                    </a:lnB>
                    <a:solidFill>
                      <a:schemeClr val="bg1"/>
                    </a:solidFill>
                  </a:tcPr>
                </a:tc>
                <a:tc>
                  <a:txBody>
                    <a:bodyPr/>
                    <a:lstStyle/>
                    <a:p>
                      <a:endParaRPr lang="es-AR" sz="1400" dirty="0"/>
                    </a:p>
                  </a:txBody>
                  <a:tcPr marL="44667" marR="44667" marT="22334" marB="22334">
                    <a:lnB w="9525" cap="flat" cmpd="sng" algn="ctr">
                      <a:solidFill>
                        <a:srgbClr val="F842AF"/>
                      </a:solidFill>
                      <a:prstDash val="solid"/>
                      <a:round/>
                      <a:headEnd type="none" w="med" len="med"/>
                      <a:tailEnd type="none" w="med" len="med"/>
                    </a:lnB>
                    <a:solidFill>
                      <a:schemeClr val="bg1"/>
                    </a:solidFill>
                  </a:tcPr>
                </a:tc>
                <a:extLst>
                  <a:ext uri="{0D108BD9-81ED-4DB2-BD59-A6C34878D82A}">
                    <a16:rowId xmlns:a16="http://schemas.microsoft.com/office/drawing/2014/main" val="1809957894"/>
                  </a:ext>
                </a:extLst>
              </a:tr>
              <a:tr h="168729">
                <a:tc>
                  <a:txBody>
                    <a:bodyPr/>
                    <a:lstStyle/>
                    <a:p>
                      <a:pPr algn="l" fontAlgn="auto"/>
                      <a:endParaRPr lang="es-AR" sz="1400">
                        <a:effectLst/>
                        <a:latin typeface="inherit"/>
                      </a:endParaRPr>
                    </a:p>
                  </a:txBody>
                  <a:tcPr marL="46528" marR="46528" marT="23264" marB="23264" anchor="ctr">
                    <a:lnL>
                      <a:noFill/>
                    </a:lnL>
                    <a:lnR w="9525" cap="flat" cmpd="sng" algn="ctr">
                      <a:solidFill>
                        <a:srgbClr val="0839AF"/>
                      </a:solidFill>
                      <a:prstDash val="solid"/>
                      <a:round/>
                      <a:headEnd type="none" w="med" len="med"/>
                      <a:tailEnd type="none" w="med" len="med"/>
                    </a:lnR>
                    <a:lnT w="9525" cap="flat" cmpd="sng" algn="ctr">
                      <a:solidFill>
                        <a:srgbClr val="483BAF"/>
                      </a:solidFill>
                      <a:prstDash val="solid"/>
                      <a:round/>
                      <a:headEnd type="none" w="med" len="med"/>
                      <a:tailEnd type="none" w="med" len="med"/>
                    </a:lnT>
                    <a:lnB w="9525" cap="flat" cmpd="sng" algn="ctr">
                      <a:solidFill>
                        <a:srgbClr val="E843AF"/>
                      </a:solidFill>
                      <a:prstDash val="solid"/>
                      <a:round/>
                      <a:headEnd type="none" w="med" len="med"/>
                      <a:tailEnd type="none" w="med" len="med"/>
                    </a:lnB>
                    <a:solidFill>
                      <a:srgbClr val="FFFFFF"/>
                    </a:solidFill>
                  </a:tcPr>
                </a:tc>
                <a:tc>
                  <a:txBody>
                    <a:bodyPr/>
                    <a:lstStyle/>
                    <a:p>
                      <a:pPr algn="l" fontAlgn="auto"/>
                      <a:r>
                        <a:rPr lang="es-AR" sz="1400" b="1">
                          <a:effectLst/>
                          <a:latin typeface="inherit"/>
                        </a:rPr>
                        <a:t>Acceso</a:t>
                      </a:r>
                      <a:endParaRPr lang="es-AR" sz="1400">
                        <a:effectLst/>
                        <a:latin typeface="inherit"/>
                      </a:endParaRPr>
                    </a:p>
                  </a:txBody>
                  <a:tcPr marL="46528" marR="46528" marT="23264" marB="23264" anchor="ctr">
                    <a:lnL w="9525" cap="flat" cmpd="sng" algn="ctr">
                      <a:solidFill>
                        <a:srgbClr val="0839AF"/>
                      </a:solidFill>
                      <a:prstDash val="solid"/>
                      <a:round/>
                      <a:headEnd type="none" w="med" len="med"/>
                      <a:tailEnd type="none" w="med" len="med"/>
                    </a:lnL>
                    <a:lnR w="9525" cap="flat" cmpd="sng" algn="ctr">
                      <a:solidFill>
                        <a:srgbClr val="0839AF"/>
                      </a:solidFill>
                      <a:prstDash val="solid"/>
                      <a:round/>
                      <a:headEnd type="none" w="med" len="med"/>
                      <a:tailEnd type="none" w="med" len="med"/>
                    </a:lnR>
                    <a:lnT w="9525" cap="flat" cmpd="sng" algn="ctr">
                      <a:solidFill>
                        <a:srgbClr val="183EAF"/>
                      </a:solidFill>
                      <a:prstDash val="solid"/>
                      <a:round/>
                      <a:headEnd type="none" w="med" len="med"/>
                      <a:tailEnd type="none" w="med" len="med"/>
                    </a:lnT>
                    <a:lnB w="9525" cap="flat" cmpd="sng" algn="ctr">
                      <a:solidFill>
                        <a:srgbClr val="4844AF"/>
                      </a:solidFill>
                      <a:prstDash val="solid"/>
                      <a:round/>
                      <a:headEnd type="none" w="med" len="med"/>
                      <a:tailEnd type="none" w="med" len="med"/>
                    </a:lnB>
                    <a:solidFill>
                      <a:srgbClr val="FFFFFF"/>
                    </a:solidFill>
                  </a:tcPr>
                </a:tc>
                <a:tc>
                  <a:txBody>
                    <a:bodyPr/>
                    <a:lstStyle/>
                    <a:p>
                      <a:pPr algn="l" fontAlgn="auto"/>
                      <a:r>
                        <a:rPr lang="es-AR" sz="1400" b="1">
                          <a:effectLst/>
                          <a:latin typeface="inherit"/>
                        </a:rPr>
                        <a:t>Buscar</a:t>
                      </a:r>
                      <a:endParaRPr lang="es-AR" sz="1400">
                        <a:effectLst/>
                        <a:latin typeface="inherit"/>
                      </a:endParaRPr>
                    </a:p>
                  </a:txBody>
                  <a:tcPr marL="46528" marR="46528" marT="23264" marB="23264" anchor="ctr">
                    <a:lnL w="9525" cap="flat" cmpd="sng" algn="ctr">
                      <a:solidFill>
                        <a:srgbClr val="0839AF"/>
                      </a:solidFill>
                      <a:prstDash val="solid"/>
                      <a:round/>
                      <a:headEnd type="none" w="med" len="med"/>
                      <a:tailEnd type="none" w="med" len="med"/>
                    </a:lnL>
                    <a:lnR w="9525" cap="flat" cmpd="sng" algn="ctr">
                      <a:solidFill>
                        <a:srgbClr val="D83BAF"/>
                      </a:solidFill>
                      <a:prstDash val="solid"/>
                      <a:round/>
                      <a:headEnd type="none" w="med" len="med"/>
                      <a:tailEnd type="none" w="med" len="med"/>
                    </a:lnR>
                    <a:lnT w="9525" cap="flat" cmpd="sng" algn="ctr">
                      <a:solidFill>
                        <a:srgbClr val="483BAF"/>
                      </a:solidFill>
                      <a:prstDash val="solid"/>
                      <a:round/>
                      <a:headEnd type="none" w="med" len="med"/>
                      <a:tailEnd type="none" w="med" len="med"/>
                    </a:lnT>
                    <a:lnB w="9525" cap="flat" cmpd="sng" algn="ctr">
                      <a:solidFill>
                        <a:srgbClr val="4841AF"/>
                      </a:solidFill>
                      <a:prstDash val="solid"/>
                      <a:round/>
                      <a:headEnd type="none" w="med" len="med"/>
                      <a:tailEnd type="none" w="med" len="med"/>
                    </a:lnB>
                    <a:solidFill>
                      <a:srgbClr val="FFFFFF"/>
                    </a:solidFill>
                  </a:tcPr>
                </a:tc>
                <a:tc>
                  <a:txBody>
                    <a:bodyPr/>
                    <a:lstStyle/>
                    <a:p>
                      <a:pPr algn="l" fontAlgn="auto"/>
                      <a:r>
                        <a:rPr lang="es-AR" sz="1400" b="1">
                          <a:effectLst/>
                          <a:latin typeface="inherit"/>
                        </a:rPr>
                        <a:t>Inserción</a:t>
                      </a:r>
                      <a:endParaRPr lang="es-AR" sz="1400">
                        <a:effectLst/>
                        <a:latin typeface="inherit"/>
                      </a:endParaRPr>
                    </a:p>
                  </a:txBody>
                  <a:tcPr marL="46528" marR="46528" marT="23264" marB="23264" anchor="ctr">
                    <a:lnL w="9525" cap="flat" cmpd="sng" algn="ctr">
                      <a:solidFill>
                        <a:srgbClr val="D83BAF"/>
                      </a:solidFill>
                      <a:prstDash val="solid"/>
                      <a:round/>
                      <a:headEnd type="none" w="med" len="med"/>
                      <a:tailEnd type="none" w="med" len="med"/>
                    </a:lnL>
                    <a:lnR w="9525" cap="flat" cmpd="sng" algn="ctr">
                      <a:solidFill>
                        <a:srgbClr val="6839AF"/>
                      </a:solidFill>
                      <a:prstDash val="solid"/>
                      <a:round/>
                      <a:headEnd type="none" w="med" len="med"/>
                      <a:tailEnd type="none" w="med" len="med"/>
                    </a:lnR>
                    <a:lnT w="9525" cap="flat" cmpd="sng" algn="ctr">
                      <a:solidFill>
                        <a:srgbClr val="3839AF"/>
                      </a:solidFill>
                      <a:prstDash val="solid"/>
                      <a:round/>
                      <a:headEnd type="none" w="med" len="med"/>
                      <a:tailEnd type="none" w="med" len="med"/>
                    </a:lnT>
                    <a:lnB w="9525" cap="flat" cmpd="sng" algn="ctr">
                      <a:solidFill>
                        <a:srgbClr val="9842AF"/>
                      </a:solidFill>
                      <a:prstDash val="solid"/>
                      <a:round/>
                      <a:headEnd type="none" w="med" len="med"/>
                      <a:tailEnd type="none" w="med" len="med"/>
                    </a:lnB>
                    <a:solidFill>
                      <a:srgbClr val="FFFFFF"/>
                    </a:solidFill>
                  </a:tcPr>
                </a:tc>
                <a:tc>
                  <a:txBody>
                    <a:bodyPr/>
                    <a:lstStyle/>
                    <a:p>
                      <a:pPr algn="l" fontAlgn="auto"/>
                      <a:r>
                        <a:rPr lang="es-AR" sz="1400" b="1">
                          <a:effectLst/>
                          <a:latin typeface="inherit"/>
                        </a:rPr>
                        <a:t>Deleción</a:t>
                      </a:r>
                      <a:endParaRPr lang="es-AR" sz="1400">
                        <a:effectLst/>
                        <a:latin typeface="inherit"/>
                      </a:endParaRPr>
                    </a:p>
                  </a:txBody>
                  <a:tcPr marL="46528" marR="46528" marT="23264" marB="23264" anchor="ctr">
                    <a:lnL w="9525" cap="flat" cmpd="sng" algn="ctr">
                      <a:solidFill>
                        <a:srgbClr val="6839AF"/>
                      </a:solidFill>
                      <a:prstDash val="solid"/>
                      <a:round/>
                      <a:headEnd type="none" w="med" len="med"/>
                      <a:tailEnd type="none" w="med" len="med"/>
                    </a:lnL>
                    <a:lnR w="9525" cap="flat" cmpd="sng" algn="ctr">
                      <a:solidFill>
                        <a:srgbClr val="5843AF"/>
                      </a:solidFill>
                      <a:prstDash val="solid"/>
                      <a:round/>
                      <a:headEnd type="none" w="med" len="med"/>
                      <a:tailEnd type="none" w="med" len="med"/>
                    </a:lnR>
                    <a:lnT w="9525" cap="flat" cmpd="sng" algn="ctr">
                      <a:solidFill>
                        <a:srgbClr val="083CAF"/>
                      </a:solidFill>
                      <a:prstDash val="solid"/>
                      <a:round/>
                      <a:headEnd type="none" w="med" len="med"/>
                      <a:tailEnd type="none" w="med" len="med"/>
                    </a:lnT>
                    <a:lnB w="9525" cap="flat" cmpd="sng" algn="ctr">
                      <a:solidFill>
                        <a:srgbClr val="4841AF"/>
                      </a:solidFill>
                      <a:prstDash val="solid"/>
                      <a:round/>
                      <a:headEnd type="none" w="med" len="med"/>
                      <a:tailEnd type="none" w="med" len="med"/>
                    </a:lnB>
                    <a:solidFill>
                      <a:srgbClr val="FFFFFF"/>
                    </a:solidFill>
                  </a:tcPr>
                </a:tc>
                <a:tc>
                  <a:txBody>
                    <a:bodyPr/>
                    <a:lstStyle/>
                    <a:p>
                      <a:pPr algn="l" fontAlgn="auto"/>
                      <a:endParaRPr lang="es-AR" sz="1400">
                        <a:effectLst/>
                        <a:latin typeface="inherit"/>
                      </a:endParaRPr>
                    </a:p>
                  </a:txBody>
                  <a:tcPr marL="46528" marR="46528" marT="23264" marB="23264" anchor="ctr">
                    <a:lnL w="9525" cap="flat" cmpd="sng" algn="ctr">
                      <a:solidFill>
                        <a:srgbClr val="5843AF"/>
                      </a:solidFill>
                      <a:prstDash val="solid"/>
                      <a:round/>
                      <a:headEnd type="none" w="med" len="med"/>
                      <a:tailEnd type="none" w="med" len="med"/>
                    </a:lnL>
                    <a:lnR w="9525" cap="flat" cmpd="sng" algn="ctr">
                      <a:solidFill>
                        <a:srgbClr val="4844AF"/>
                      </a:solidFill>
                      <a:prstDash val="solid"/>
                      <a:round/>
                      <a:headEnd type="none" w="med" len="med"/>
                      <a:tailEnd type="none" w="med" len="med"/>
                    </a:lnR>
                    <a:lnT w="9525" cap="flat" cmpd="sng" algn="ctr">
                      <a:solidFill>
                        <a:srgbClr val="F842AF"/>
                      </a:solidFill>
                      <a:prstDash val="solid"/>
                      <a:round/>
                      <a:headEnd type="none" w="med" len="med"/>
                      <a:tailEnd type="none" w="med" len="med"/>
                    </a:lnT>
                    <a:lnB w="9525" cap="flat" cmpd="sng" algn="ctr">
                      <a:solidFill>
                        <a:srgbClr val="0842AF"/>
                      </a:solidFill>
                      <a:prstDash val="solid"/>
                      <a:round/>
                      <a:headEnd type="none" w="med" len="med"/>
                      <a:tailEnd type="none" w="med" len="med"/>
                    </a:lnB>
                    <a:solidFill>
                      <a:srgbClr val="FFFFFF"/>
                    </a:solidFill>
                  </a:tcPr>
                </a:tc>
                <a:extLst>
                  <a:ext uri="{0D108BD9-81ED-4DB2-BD59-A6C34878D82A}">
                    <a16:rowId xmlns:a16="http://schemas.microsoft.com/office/drawing/2014/main" val="352759477"/>
                  </a:ext>
                </a:extLst>
              </a:tr>
              <a:tr h="196636">
                <a:tc>
                  <a:txBody>
                    <a:bodyPr/>
                    <a:lstStyle/>
                    <a:p>
                      <a:pPr algn="l" fontAlgn="auto"/>
                      <a:r>
                        <a:rPr lang="es-AR" sz="1400" b="1">
                          <a:solidFill>
                            <a:srgbClr val="FF8763"/>
                          </a:solidFill>
                          <a:effectLst/>
                          <a:latin typeface="inherit"/>
                          <a:hlinkClick r:id="rId4"/>
                        </a:rPr>
                        <a:t>Arreglo de discos</a:t>
                      </a:r>
                      <a:endParaRPr lang="es-AR" sz="1400">
                        <a:effectLst/>
                        <a:latin typeface="inherit"/>
                      </a:endParaRPr>
                    </a:p>
                  </a:txBody>
                  <a:tcPr marL="46528" marR="46528" marT="23264" marB="23264" anchor="ctr">
                    <a:lnL>
                      <a:noFill/>
                    </a:lnL>
                    <a:lnR w="9525" cap="flat" cmpd="sng" algn="ctr">
                      <a:solidFill>
                        <a:srgbClr val="B843AF"/>
                      </a:solidFill>
                      <a:prstDash val="solid"/>
                      <a:round/>
                      <a:headEnd type="none" w="med" len="med"/>
                      <a:tailEnd type="none" w="med" len="med"/>
                    </a:lnR>
                    <a:lnT w="9525" cap="flat" cmpd="sng" algn="ctr">
                      <a:solidFill>
                        <a:srgbClr val="E843AF"/>
                      </a:solidFill>
                      <a:prstDash val="solid"/>
                      <a:round/>
                      <a:headEnd type="none" w="med" len="med"/>
                      <a:tailEnd type="none" w="med" len="med"/>
                    </a:lnT>
                    <a:lnB w="9525" cap="flat" cmpd="sng" algn="ctr">
                      <a:solidFill>
                        <a:srgbClr val="E843AF"/>
                      </a:solidFill>
                      <a:prstDash val="solid"/>
                      <a:round/>
                      <a:headEnd type="none" w="med" len="med"/>
                      <a:tailEnd type="none" w="med" len="med"/>
                    </a:lnB>
                    <a:solidFill>
                      <a:srgbClr val="FFFFFF"/>
                    </a:solidFill>
                  </a:tcPr>
                </a:tc>
                <a:tc>
                  <a:txBody>
                    <a:bodyPr/>
                    <a:lstStyle/>
                    <a:p>
                      <a:pPr algn="l" fontAlgn="auto"/>
                      <a:r>
                        <a:rPr lang="es-AR" sz="1400">
                          <a:effectLst/>
                          <a:latin typeface="inherit"/>
                        </a:rPr>
                        <a:t>O(1)</a:t>
                      </a:r>
                    </a:p>
                  </a:txBody>
                  <a:tcPr marL="46528" marR="46528" marT="23264" marB="23264" anchor="ctr">
                    <a:lnL w="9525" cap="flat" cmpd="sng" algn="ctr">
                      <a:solidFill>
                        <a:srgbClr val="B843AF"/>
                      </a:solidFill>
                      <a:prstDash val="solid"/>
                      <a:round/>
                      <a:headEnd type="none" w="med" len="med"/>
                      <a:tailEnd type="none" w="med" len="med"/>
                    </a:lnL>
                    <a:lnR w="9525" cap="flat" cmpd="sng" algn="ctr">
                      <a:solidFill>
                        <a:srgbClr val="7844AF"/>
                      </a:solidFill>
                      <a:prstDash val="solid"/>
                      <a:round/>
                      <a:headEnd type="none" w="med" len="med"/>
                      <a:tailEnd type="none" w="med" len="med"/>
                    </a:lnR>
                    <a:lnT w="9525" cap="flat" cmpd="sng" algn="ctr">
                      <a:solidFill>
                        <a:srgbClr val="4844AF"/>
                      </a:solidFill>
                      <a:prstDash val="solid"/>
                      <a:round/>
                      <a:headEnd type="none" w="med" len="med"/>
                      <a:tailEnd type="none" w="med" len="med"/>
                    </a:lnT>
                    <a:lnB w="9525" cap="flat" cmpd="sng" algn="ctr">
                      <a:solidFill>
                        <a:srgbClr val="7844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7844AF"/>
                      </a:solidFill>
                      <a:prstDash val="solid"/>
                      <a:round/>
                      <a:headEnd type="none" w="med" len="med"/>
                      <a:tailEnd type="none" w="med" len="med"/>
                    </a:lnL>
                    <a:lnR w="9525" cap="flat" cmpd="sng" algn="ctr">
                      <a:solidFill>
                        <a:srgbClr val="683FAF"/>
                      </a:solidFill>
                      <a:prstDash val="solid"/>
                      <a:round/>
                      <a:headEnd type="none" w="med" len="med"/>
                      <a:tailEnd type="none" w="med" len="med"/>
                    </a:lnR>
                    <a:lnT w="9525" cap="flat" cmpd="sng" algn="ctr">
                      <a:solidFill>
                        <a:srgbClr val="4841AF"/>
                      </a:solidFill>
                      <a:prstDash val="solid"/>
                      <a:round/>
                      <a:headEnd type="none" w="med" len="med"/>
                      <a:tailEnd type="none" w="med" len="med"/>
                    </a:lnT>
                    <a:lnB w="9525" cap="flat" cmpd="sng" algn="ctr">
                      <a:solidFill>
                        <a:srgbClr val="5840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683FAF"/>
                      </a:solidFill>
                      <a:prstDash val="solid"/>
                      <a:round/>
                      <a:headEnd type="none" w="med" len="med"/>
                      <a:tailEnd type="none" w="med" len="med"/>
                    </a:lnL>
                    <a:lnR w="9525" cap="flat" cmpd="sng" algn="ctr">
                      <a:solidFill>
                        <a:srgbClr val="2840AF"/>
                      </a:solidFill>
                      <a:prstDash val="solid"/>
                      <a:round/>
                      <a:headEnd type="none" w="med" len="med"/>
                      <a:tailEnd type="none" w="med" len="med"/>
                    </a:lnR>
                    <a:lnT w="9525" cap="flat" cmpd="sng" algn="ctr">
                      <a:solidFill>
                        <a:srgbClr val="9842AF"/>
                      </a:solidFill>
                      <a:prstDash val="solid"/>
                      <a:round/>
                      <a:headEnd type="none" w="med" len="med"/>
                      <a:tailEnd type="none" w="med" len="med"/>
                    </a:lnT>
                    <a:lnB w="9525" cap="flat" cmpd="sng" algn="ctr">
                      <a:solidFill>
                        <a:srgbClr val="4841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2840AF"/>
                      </a:solidFill>
                      <a:prstDash val="solid"/>
                      <a:round/>
                      <a:headEnd type="none" w="med" len="med"/>
                      <a:tailEnd type="none" w="med" len="med"/>
                    </a:lnL>
                    <a:lnR w="9525" cap="flat" cmpd="sng" algn="ctr">
                      <a:solidFill>
                        <a:srgbClr val="083FAF"/>
                      </a:solidFill>
                      <a:prstDash val="solid"/>
                      <a:round/>
                      <a:headEnd type="none" w="med" len="med"/>
                      <a:tailEnd type="none" w="med" len="med"/>
                    </a:lnR>
                    <a:lnT w="9525" cap="flat" cmpd="sng" algn="ctr">
                      <a:solidFill>
                        <a:srgbClr val="4841AF"/>
                      </a:solidFill>
                      <a:prstDash val="solid"/>
                      <a:round/>
                      <a:headEnd type="none" w="med" len="med"/>
                      <a:tailEnd type="none" w="med" len="med"/>
                    </a:lnT>
                    <a:lnB w="9525" cap="flat" cmpd="sng" algn="ctr">
                      <a:solidFill>
                        <a:srgbClr val="8840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083FAF"/>
                      </a:solidFill>
                      <a:prstDash val="solid"/>
                      <a:round/>
                      <a:headEnd type="none" w="med" len="med"/>
                      <a:tailEnd type="none" w="med" len="med"/>
                    </a:lnL>
                    <a:lnR w="9525" cap="flat" cmpd="sng" algn="ctr">
                      <a:solidFill>
                        <a:srgbClr val="4841AF"/>
                      </a:solidFill>
                      <a:prstDash val="solid"/>
                      <a:round/>
                      <a:headEnd type="none" w="med" len="med"/>
                      <a:tailEnd type="none" w="med" len="med"/>
                    </a:lnR>
                    <a:lnT w="9525" cap="flat" cmpd="sng" algn="ctr">
                      <a:solidFill>
                        <a:srgbClr val="0842AF"/>
                      </a:solidFill>
                      <a:prstDash val="solid"/>
                      <a:round/>
                      <a:headEnd type="none" w="med" len="med"/>
                      <a:tailEnd type="none" w="med" len="med"/>
                    </a:lnT>
                    <a:lnB w="9525" cap="flat" cmpd="sng" algn="ctr">
                      <a:solidFill>
                        <a:srgbClr val="983FAF"/>
                      </a:solidFill>
                      <a:prstDash val="solid"/>
                      <a:round/>
                      <a:headEnd type="none" w="med" len="med"/>
                      <a:tailEnd type="none" w="med" len="med"/>
                    </a:lnB>
                    <a:solidFill>
                      <a:srgbClr val="FFFFFF"/>
                    </a:solidFill>
                  </a:tcPr>
                </a:tc>
                <a:extLst>
                  <a:ext uri="{0D108BD9-81ED-4DB2-BD59-A6C34878D82A}">
                    <a16:rowId xmlns:a16="http://schemas.microsoft.com/office/drawing/2014/main" val="1148925019"/>
                  </a:ext>
                </a:extLst>
              </a:tr>
              <a:tr h="168729">
                <a:tc>
                  <a:txBody>
                    <a:bodyPr/>
                    <a:lstStyle/>
                    <a:p>
                      <a:pPr algn="l" fontAlgn="auto"/>
                      <a:r>
                        <a:rPr lang="es-AR" sz="1400" b="1">
                          <a:effectLst/>
                          <a:latin typeface="inherit"/>
                        </a:rPr>
                        <a:t>Pila</a:t>
                      </a:r>
                      <a:endParaRPr lang="es-AR" sz="1400">
                        <a:effectLst/>
                        <a:latin typeface="inherit"/>
                      </a:endParaRPr>
                    </a:p>
                  </a:txBody>
                  <a:tcPr marL="46528" marR="46528" marT="23264" marB="23264" anchor="ctr">
                    <a:lnL>
                      <a:noFill/>
                    </a:lnL>
                    <a:lnR w="9525" cap="flat" cmpd="sng" algn="ctr">
                      <a:solidFill>
                        <a:srgbClr val="7844AF"/>
                      </a:solidFill>
                      <a:prstDash val="solid"/>
                      <a:round/>
                      <a:headEnd type="none" w="med" len="med"/>
                      <a:tailEnd type="none" w="med" len="med"/>
                    </a:lnR>
                    <a:lnT w="9525" cap="flat" cmpd="sng" algn="ctr">
                      <a:solidFill>
                        <a:srgbClr val="E843AF"/>
                      </a:solidFill>
                      <a:prstDash val="solid"/>
                      <a:round/>
                      <a:headEnd type="none" w="med" len="med"/>
                      <a:tailEnd type="none" w="med" len="med"/>
                    </a:lnT>
                    <a:lnB w="9525" cap="flat" cmpd="sng" algn="ctr">
                      <a:solidFill>
                        <a:srgbClr val="5840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7844AF"/>
                      </a:solidFill>
                      <a:prstDash val="solid"/>
                      <a:round/>
                      <a:headEnd type="none" w="med" len="med"/>
                      <a:tailEnd type="none" w="med" len="med"/>
                    </a:lnL>
                    <a:lnR w="9525" cap="flat" cmpd="sng" algn="ctr">
                      <a:solidFill>
                        <a:srgbClr val="9842AF"/>
                      </a:solidFill>
                      <a:prstDash val="solid"/>
                      <a:round/>
                      <a:headEnd type="none" w="med" len="med"/>
                      <a:tailEnd type="none" w="med" len="med"/>
                    </a:lnR>
                    <a:lnT w="9525" cap="flat" cmpd="sng" algn="ctr">
                      <a:solidFill>
                        <a:srgbClr val="7844AF"/>
                      </a:solidFill>
                      <a:prstDash val="solid"/>
                      <a:round/>
                      <a:headEnd type="none" w="med" len="med"/>
                      <a:tailEnd type="none" w="med" len="med"/>
                    </a:lnT>
                    <a:lnB w="9525" cap="flat" cmpd="sng" algn="ctr">
                      <a:solidFill>
                        <a:srgbClr val="7841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9842AF"/>
                      </a:solidFill>
                      <a:prstDash val="solid"/>
                      <a:round/>
                      <a:headEnd type="none" w="med" len="med"/>
                      <a:tailEnd type="none" w="med" len="med"/>
                    </a:lnL>
                    <a:lnR w="9525" cap="flat" cmpd="sng" algn="ctr">
                      <a:solidFill>
                        <a:srgbClr val="4841AF"/>
                      </a:solidFill>
                      <a:prstDash val="solid"/>
                      <a:round/>
                      <a:headEnd type="none" w="med" len="med"/>
                      <a:tailEnd type="none" w="med" len="med"/>
                    </a:lnR>
                    <a:lnT w="9525" cap="flat" cmpd="sng" algn="ctr">
                      <a:solidFill>
                        <a:srgbClr val="5840AF"/>
                      </a:solidFill>
                      <a:prstDash val="solid"/>
                      <a:round/>
                      <a:headEnd type="none" w="med" len="med"/>
                      <a:tailEnd type="none" w="med" len="med"/>
                    </a:lnT>
                    <a:lnB w="9525" cap="flat" cmpd="sng" algn="ctr">
                      <a:solidFill>
                        <a:srgbClr val="A844AF"/>
                      </a:solidFill>
                      <a:prstDash val="solid"/>
                      <a:round/>
                      <a:headEnd type="none" w="med" len="med"/>
                      <a:tailEnd type="none" w="med" len="med"/>
                    </a:lnB>
                    <a:solidFill>
                      <a:srgbClr val="FFFFFF"/>
                    </a:solidFill>
                  </a:tcPr>
                </a:tc>
                <a:tc>
                  <a:txBody>
                    <a:bodyPr/>
                    <a:lstStyle/>
                    <a:p>
                      <a:pPr algn="l" fontAlgn="auto"/>
                      <a:r>
                        <a:rPr lang="es-AR" sz="1400">
                          <a:effectLst/>
                          <a:latin typeface="inherit"/>
                        </a:rPr>
                        <a:t>O(1)</a:t>
                      </a:r>
                    </a:p>
                  </a:txBody>
                  <a:tcPr marL="46528" marR="46528" marT="23264" marB="23264" anchor="ctr">
                    <a:lnL w="9525" cap="flat" cmpd="sng" algn="ctr">
                      <a:solidFill>
                        <a:srgbClr val="4841AF"/>
                      </a:solidFill>
                      <a:prstDash val="solid"/>
                      <a:round/>
                      <a:headEnd type="none" w="med" len="med"/>
                      <a:tailEnd type="none" w="med" len="med"/>
                    </a:lnL>
                    <a:lnR w="9525" cap="flat" cmpd="sng" algn="ctr">
                      <a:solidFill>
                        <a:srgbClr val="7841AF"/>
                      </a:solidFill>
                      <a:prstDash val="solid"/>
                      <a:round/>
                      <a:headEnd type="none" w="med" len="med"/>
                      <a:tailEnd type="none" w="med" len="med"/>
                    </a:lnR>
                    <a:lnT w="9525" cap="flat" cmpd="sng" algn="ctr">
                      <a:solidFill>
                        <a:srgbClr val="4841AF"/>
                      </a:solidFill>
                      <a:prstDash val="solid"/>
                      <a:round/>
                      <a:headEnd type="none" w="med" len="med"/>
                      <a:tailEnd type="none" w="med" len="med"/>
                    </a:lnT>
                    <a:lnB w="9525" cap="flat" cmpd="sng" algn="ctr">
                      <a:solidFill>
                        <a:srgbClr val="7841AF"/>
                      </a:solidFill>
                      <a:prstDash val="solid"/>
                      <a:round/>
                      <a:headEnd type="none" w="med" len="med"/>
                      <a:tailEnd type="none" w="med" len="med"/>
                    </a:lnB>
                    <a:solidFill>
                      <a:srgbClr val="FFFFFF"/>
                    </a:solidFill>
                  </a:tcPr>
                </a:tc>
                <a:tc>
                  <a:txBody>
                    <a:bodyPr/>
                    <a:lstStyle/>
                    <a:p>
                      <a:pPr algn="l" fontAlgn="auto"/>
                      <a:r>
                        <a:rPr lang="es-AR" sz="1400">
                          <a:effectLst/>
                          <a:latin typeface="inherit"/>
                        </a:rPr>
                        <a:t>O(1)</a:t>
                      </a:r>
                    </a:p>
                  </a:txBody>
                  <a:tcPr marL="46528" marR="46528" marT="23264" marB="23264" anchor="ctr">
                    <a:lnL w="9525" cap="flat" cmpd="sng" algn="ctr">
                      <a:solidFill>
                        <a:srgbClr val="7841AF"/>
                      </a:solidFill>
                      <a:prstDash val="solid"/>
                      <a:round/>
                      <a:headEnd type="none" w="med" len="med"/>
                      <a:tailEnd type="none" w="med" len="med"/>
                    </a:lnL>
                    <a:lnR w="9525" cap="flat" cmpd="sng" algn="ctr">
                      <a:solidFill>
                        <a:srgbClr val="5840AF"/>
                      </a:solidFill>
                      <a:prstDash val="solid"/>
                      <a:round/>
                      <a:headEnd type="none" w="med" len="med"/>
                      <a:tailEnd type="none" w="med" len="med"/>
                    </a:lnR>
                    <a:lnT w="9525" cap="flat" cmpd="sng" algn="ctr">
                      <a:solidFill>
                        <a:srgbClr val="8840AF"/>
                      </a:solidFill>
                      <a:prstDash val="solid"/>
                      <a:round/>
                      <a:headEnd type="none" w="med" len="med"/>
                      <a:tailEnd type="none" w="med" len="med"/>
                    </a:lnT>
                    <a:lnB w="9525" cap="flat" cmpd="sng" algn="ctr">
                      <a:solidFill>
                        <a:srgbClr val="A844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5840AF"/>
                      </a:solidFill>
                      <a:prstDash val="solid"/>
                      <a:round/>
                      <a:headEnd type="none" w="med" len="med"/>
                      <a:tailEnd type="none" w="med" len="med"/>
                    </a:lnL>
                    <a:lnR w="9525" cap="flat" cmpd="sng" algn="ctr">
                      <a:solidFill>
                        <a:srgbClr val="E843AF"/>
                      </a:solidFill>
                      <a:prstDash val="solid"/>
                      <a:round/>
                      <a:headEnd type="none" w="med" len="med"/>
                      <a:tailEnd type="none" w="med" len="med"/>
                    </a:lnR>
                    <a:lnT w="9525" cap="flat" cmpd="sng" algn="ctr">
                      <a:solidFill>
                        <a:srgbClr val="983FAF"/>
                      </a:solidFill>
                      <a:prstDash val="solid"/>
                      <a:round/>
                      <a:headEnd type="none" w="med" len="med"/>
                      <a:tailEnd type="none" w="med" len="med"/>
                    </a:lnT>
                    <a:lnB w="9525" cap="flat" cmpd="sng" algn="ctr">
                      <a:solidFill>
                        <a:srgbClr val="683FAF"/>
                      </a:solidFill>
                      <a:prstDash val="solid"/>
                      <a:round/>
                      <a:headEnd type="none" w="med" len="med"/>
                      <a:tailEnd type="none" w="med" len="med"/>
                    </a:lnB>
                    <a:solidFill>
                      <a:srgbClr val="FFFFFF"/>
                    </a:solidFill>
                  </a:tcPr>
                </a:tc>
                <a:extLst>
                  <a:ext uri="{0D108BD9-81ED-4DB2-BD59-A6C34878D82A}">
                    <a16:rowId xmlns:a16="http://schemas.microsoft.com/office/drawing/2014/main" val="2221795132"/>
                  </a:ext>
                </a:extLst>
              </a:tr>
              <a:tr h="168729">
                <a:tc>
                  <a:txBody>
                    <a:bodyPr/>
                    <a:lstStyle/>
                    <a:p>
                      <a:pPr algn="l" fontAlgn="auto"/>
                      <a:r>
                        <a:rPr lang="es-AR" sz="1400" b="1">
                          <a:effectLst/>
                          <a:latin typeface="inherit"/>
                        </a:rPr>
                        <a:t>Cola</a:t>
                      </a:r>
                      <a:endParaRPr lang="es-AR" sz="1400">
                        <a:effectLst/>
                        <a:latin typeface="inherit"/>
                      </a:endParaRPr>
                    </a:p>
                  </a:txBody>
                  <a:tcPr marL="46528" marR="46528" marT="23264" marB="23264" anchor="ctr">
                    <a:lnL>
                      <a:noFill/>
                    </a:lnL>
                    <a:lnR w="9525" cap="flat" cmpd="sng" algn="ctr">
                      <a:solidFill>
                        <a:srgbClr val="683FAF"/>
                      </a:solidFill>
                      <a:prstDash val="solid"/>
                      <a:round/>
                      <a:headEnd type="none" w="med" len="med"/>
                      <a:tailEnd type="none" w="med" len="med"/>
                    </a:lnR>
                    <a:lnT w="9525" cap="flat" cmpd="sng" algn="ctr">
                      <a:solidFill>
                        <a:srgbClr val="5840AF"/>
                      </a:solidFill>
                      <a:prstDash val="solid"/>
                      <a:round/>
                      <a:headEnd type="none" w="med" len="med"/>
                      <a:tailEnd type="none" w="med" len="med"/>
                    </a:lnT>
                    <a:lnB w="9525" cap="flat" cmpd="sng" algn="ctr">
                      <a:solidFill>
                        <a:srgbClr val="5840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683FAF"/>
                      </a:solidFill>
                      <a:prstDash val="solid"/>
                      <a:round/>
                      <a:headEnd type="none" w="med" len="med"/>
                      <a:tailEnd type="none" w="med" len="med"/>
                    </a:lnL>
                    <a:lnR w="9525" cap="flat" cmpd="sng" algn="ctr">
                      <a:solidFill>
                        <a:srgbClr val="383FAF"/>
                      </a:solidFill>
                      <a:prstDash val="solid"/>
                      <a:round/>
                      <a:headEnd type="none" w="med" len="med"/>
                      <a:tailEnd type="none" w="med" len="med"/>
                    </a:lnR>
                    <a:lnT w="9525" cap="flat" cmpd="sng" algn="ctr">
                      <a:solidFill>
                        <a:srgbClr val="7841AF"/>
                      </a:solidFill>
                      <a:prstDash val="solid"/>
                      <a:round/>
                      <a:headEnd type="none" w="med" len="med"/>
                      <a:tailEnd type="none" w="med" len="med"/>
                    </a:lnT>
                    <a:lnB w="9525" cap="flat" cmpd="sng" algn="ctr">
                      <a:solidFill>
                        <a:srgbClr val="7841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383FAF"/>
                      </a:solidFill>
                      <a:prstDash val="solid"/>
                      <a:round/>
                      <a:headEnd type="none" w="med" len="med"/>
                      <a:tailEnd type="none" w="med" len="med"/>
                    </a:lnL>
                    <a:lnR w="9525" cap="flat" cmpd="sng" algn="ctr">
                      <a:solidFill>
                        <a:srgbClr val="7841AF"/>
                      </a:solidFill>
                      <a:prstDash val="solid"/>
                      <a:round/>
                      <a:headEnd type="none" w="med" len="med"/>
                      <a:tailEnd type="none" w="med" len="med"/>
                    </a:lnR>
                    <a:lnT w="9525" cap="flat" cmpd="sng" algn="ctr">
                      <a:solidFill>
                        <a:srgbClr val="A844AF"/>
                      </a:solidFill>
                      <a:prstDash val="solid"/>
                      <a:round/>
                      <a:headEnd type="none" w="med" len="med"/>
                      <a:tailEnd type="none" w="med" len="med"/>
                    </a:lnT>
                    <a:lnB w="9525" cap="flat" cmpd="sng" algn="ctr">
                      <a:solidFill>
                        <a:srgbClr val="A841AF"/>
                      </a:solidFill>
                      <a:prstDash val="solid"/>
                      <a:round/>
                      <a:headEnd type="none" w="med" len="med"/>
                      <a:tailEnd type="none" w="med" len="med"/>
                    </a:lnB>
                    <a:solidFill>
                      <a:srgbClr val="FFFFFF"/>
                    </a:solidFill>
                  </a:tcPr>
                </a:tc>
                <a:tc>
                  <a:txBody>
                    <a:bodyPr/>
                    <a:lstStyle/>
                    <a:p>
                      <a:pPr algn="l" fontAlgn="auto"/>
                      <a:r>
                        <a:rPr lang="es-AR" sz="1400">
                          <a:effectLst/>
                          <a:latin typeface="inherit"/>
                        </a:rPr>
                        <a:t>O(1)</a:t>
                      </a:r>
                    </a:p>
                  </a:txBody>
                  <a:tcPr marL="46528" marR="46528" marT="23264" marB="23264" anchor="ctr">
                    <a:lnL w="9525" cap="flat" cmpd="sng" algn="ctr">
                      <a:solidFill>
                        <a:srgbClr val="7841AF"/>
                      </a:solidFill>
                      <a:prstDash val="solid"/>
                      <a:round/>
                      <a:headEnd type="none" w="med" len="med"/>
                      <a:tailEnd type="none" w="med" len="med"/>
                    </a:lnL>
                    <a:lnR w="9525" cap="flat" cmpd="sng" algn="ctr">
                      <a:solidFill>
                        <a:srgbClr val="A844AF"/>
                      </a:solidFill>
                      <a:prstDash val="solid"/>
                      <a:round/>
                      <a:headEnd type="none" w="med" len="med"/>
                      <a:tailEnd type="none" w="med" len="med"/>
                    </a:lnR>
                    <a:lnT w="9525" cap="flat" cmpd="sng" algn="ctr">
                      <a:solidFill>
                        <a:srgbClr val="7841AF"/>
                      </a:solidFill>
                      <a:prstDash val="solid"/>
                      <a:round/>
                      <a:headEnd type="none" w="med" len="med"/>
                      <a:tailEnd type="none" w="med" len="med"/>
                    </a:lnT>
                    <a:lnB w="9525" cap="flat" cmpd="sng" algn="ctr">
                      <a:solidFill>
                        <a:srgbClr val="D841AF"/>
                      </a:solidFill>
                      <a:prstDash val="solid"/>
                      <a:round/>
                      <a:headEnd type="none" w="med" len="med"/>
                      <a:tailEnd type="none" w="med" len="med"/>
                    </a:lnB>
                    <a:solidFill>
                      <a:srgbClr val="FFFFFF"/>
                    </a:solidFill>
                  </a:tcPr>
                </a:tc>
                <a:tc>
                  <a:txBody>
                    <a:bodyPr/>
                    <a:lstStyle/>
                    <a:p>
                      <a:pPr algn="l" fontAlgn="auto"/>
                      <a:r>
                        <a:rPr lang="es-AR" sz="1400">
                          <a:effectLst/>
                          <a:latin typeface="inherit"/>
                        </a:rPr>
                        <a:t>O(1)</a:t>
                      </a:r>
                    </a:p>
                  </a:txBody>
                  <a:tcPr marL="46528" marR="46528" marT="23264" marB="23264" anchor="ctr">
                    <a:lnL w="9525" cap="flat" cmpd="sng" algn="ctr">
                      <a:solidFill>
                        <a:srgbClr val="A844AF"/>
                      </a:solidFill>
                      <a:prstDash val="solid"/>
                      <a:round/>
                      <a:headEnd type="none" w="med" len="med"/>
                      <a:tailEnd type="none" w="med" len="med"/>
                    </a:lnL>
                    <a:lnR w="9525" cap="flat" cmpd="sng" algn="ctr">
                      <a:solidFill>
                        <a:srgbClr val="683FAF"/>
                      </a:solidFill>
                      <a:prstDash val="solid"/>
                      <a:round/>
                      <a:headEnd type="none" w="med" len="med"/>
                      <a:tailEnd type="none" w="med" len="med"/>
                    </a:lnR>
                    <a:lnT w="9525" cap="flat" cmpd="sng" algn="ctr">
                      <a:solidFill>
                        <a:srgbClr val="A844AF"/>
                      </a:solidFill>
                      <a:prstDash val="solid"/>
                      <a:round/>
                      <a:headEnd type="none" w="med" len="med"/>
                      <a:tailEnd type="none" w="med" len="med"/>
                    </a:lnT>
                    <a:lnB w="9525" cap="flat" cmpd="sng" algn="ctr">
                      <a:solidFill>
                        <a:srgbClr val="0842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683FAF"/>
                      </a:solidFill>
                      <a:prstDash val="solid"/>
                      <a:round/>
                      <a:headEnd type="none" w="med" len="med"/>
                      <a:tailEnd type="none" w="med" len="med"/>
                    </a:lnL>
                    <a:lnR w="9525" cap="flat" cmpd="sng" algn="ctr">
                      <a:solidFill>
                        <a:srgbClr val="5840AF"/>
                      </a:solidFill>
                      <a:prstDash val="solid"/>
                      <a:round/>
                      <a:headEnd type="none" w="med" len="med"/>
                      <a:tailEnd type="none" w="med" len="med"/>
                    </a:lnR>
                    <a:lnT w="9525" cap="flat" cmpd="sng" algn="ctr">
                      <a:solidFill>
                        <a:srgbClr val="683FAF"/>
                      </a:solidFill>
                      <a:prstDash val="solid"/>
                      <a:round/>
                      <a:headEnd type="none" w="med" len="med"/>
                      <a:tailEnd type="none" w="med" len="med"/>
                    </a:lnT>
                    <a:lnB w="9525" cap="flat" cmpd="sng" algn="ctr">
                      <a:solidFill>
                        <a:srgbClr val="3842AF"/>
                      </a:solidFill>
                      <a:prstDash val="solid"/>
                      <a:round/>
                      <a:headEnd type="none" w="med" len="med"/>
                      <a:tailEnd type="none" w="med" len="med"/>
                    </a:lnB>
                    <a:solidFill>
                      <a:srgbClr val="FFFFFF"/>
                    </a:solidFill>
                  </a:tcPr>
                </a:tc>
                <a:extLst>
                  <a:ext uri="{0D108BD9-81ED-4DB2-BD59-A6C34878D82A}">
                    <a16:rowId xmlns:a16="http://schemas.microsoft.com/office/drawing/2014/main" val="2746407125"/>
                  </a:ext>
                </a:extLst>
              </a:tr>
              <a:tr h="310420">
                <a:tc>
                  <a:txBody>
                    <a:bodyPr/>
                    <a:lstStyle/>
                    <a:p>
                      <a:pPr algn="l" fontAlgn="auto"/>
                      <a:r>
                        <a:rPr lang="es-MX" sz="1400" b="1">
                          <a:solidFill>
                            <a:srgbClr val="FF8763"/>
                          </a:solidFill>
                          <a:effectLst/>
                          <a:latin typeface="inherit"/>
                          <a:hlinkClick r:id="rId5"/>
                        </a:rPr>
                        <a:t>Lista de enlazados por sí solos</a:t>
                      </a:r>
                      <a:endParaRPr lang="es-MX" sz="1400">
                        <a:effectLst/>
                        <a:latin typeface="inherit"/>
                      </a:endParaRPr>
                    </a:p>
                  </a:txBody>
                  <a:tcPr marL="46528" marR="46528" marT="23264" marB="23264" anchor="ctr">
                    <a:lnL>
                      <a:noFill/>
                    </a:lnL>
                    <a:lnR w="9525" cap="flat" cmpd="sng" algn="ctr">
                      <a:solidFill>
                        <a:srgbClr val="8840AF"/>
                      </a:solidFill>
                      <a:prstDash val="solid"/>
                      <a:round/>
                      <a:headEnd type="none" w="med" len="med"/>
                      <a:tailEnd type="none" w="med" len="med"/>
                    </a:lnR>
                    <a:lnT w="9525" cap="flat" cmpd="sng" algn="ctr">
                      <a:solidFill>
                        <a:srgbClr val="5840AF"/>
                      </a:solidFill>
                      <a:prstDash val="solid"/>
                      <a:round/>
                      <a:headEnd type="none" w="med" len="med"/>
                      <a:tailEnd type="none" w="med" len="med"/>
                    </a:lnT>
                    <a:lnB w="9525" cap="flat" cmpd="sng" algn="ctr">
                      <a:solidFill>
                        <a:srgbClr val="3845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8840AF"/>
                      </a:solidFill>
                      <a:prstDash val="solid"/>
                      <a:round/>
                      <a:headEnd type="none" w="med" len="med"/>
                      <a:tailEnd type="none" w="med" len="med"/>
                    </a:lnL>
                    <a:lnR w="9525" cap="flat" cmpd="sng" algn="ctr">
                      <a:solidFill>
                        <a:srgbClr val="A841AF"/>
                      </a:solidFill>
                      <a:prstDash val="solid"/>
                      <a:round/>
                      <a:headEnd type="none" w="med" len="med"/>
                      <a:tailEnd type="none" w="med" len="med"/>
                    </a:lnR>
                    <a:lnT w="9525" cap="flat" cmpd="sng" algn="ctr">
                      <a:solidFill>
                        <a:srgbClr val="7841AF"/>
                      </a:solidFill>
                      <a:prstDash val="solid"/>
                      <a:round/>
                      <a:headEnd type="none" w="med" len="med"/>
                      <a:tailEnd type="none" w="med" len="med"/>
                    </a:lnT>
                    <a:lnB w="9525" cap="flat" cmpd="sng" algn="ctr">
                      <a:solidFill>
                        <a:srgbClr val="784A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A841AF"/>
                      </a:solidFill>
                      <a:prstDash val="solid"/>
                      <a:round/>
                      <a:headEnd type="none" w="med" len="med"/>
                      <a:tailEnd type="none" w="med" len="med"/>
                    </a:lnL>
                    <a:lnR w="9525" cap="flat" cmpd="sng" algn="ctr">
                      <a:solidFill>
                        <a:srgbClr val="D841AF"/>
                      </a:solidFill>
                      <a:prstDash val="solid"/>
                      <a:round/>
                      <a:headEnd type="none" w="med" len="med"/>
                      <a:tailEnd type="none" w="med" len="med"/>
                    </a:lnR>
                    <a:lnT w="9525" cap="flat" cmpd="sng" algn="ctr">
                      <a:solidFill>
                        <a:srgbClr val="A841AF"/>
                      </a:solidFill>
                      <a:prstDash val="solid"/>
                      <a:round/>
                      <a:headEnd type="none" w="med" len="med"/>
                      <a:tailEnd type="none" w="med" len="med"/>
                    </a:lnT>
                    <a:lnB w="9525" cap="flat" cmpd="sng" algn="ctr">
                      <a:solidFill>
                        <a:srgbClr val="C845AF"/>
                      </a:solidFill>
                      <a:prstDash val="solid"/>
                      <a:round/>
                      <a:headEnd type="none" w="med" len="med"/>
                      <a:tailEnd type="none" w="med" len="med"/>
                    </a:lnB>
                    <a:solidFill>
                      <a:srgbClr val="FFFFFF"/>
                    </a:solidFill>
                  </a:tcPr>
                </a:tc>
                <a:tc>
                  <a:txBody>
                    <a:bodyPr/>
                    <a:lstStyle/>
                    <a:p>
                      <a:pPr algn="l" fontAlgn="auto"/>
                      <a:r>
                        <a:rPr lang="es-AR" sz="1400">
                          <a:effectLst/>
                          <a:latin typeface="inherit"/>
                        </a:rPr>
                        <a:t>O(1)</a:t>
                      </a:r>
                    </a:p>
                  </a:txBody>
                  <a:tcPr marL="46528" marR="46528" marT="23264" marB="23264" anchor="ctr">
                    <a:lnL w="9525" cap="flat" cmpd="sng" algn="ctr">
                      <a:solidFill>
                        <a:srgbClr val="D841AF"/>
                      </a:solidFill>
                      <a:prstDash val="solid"/>
                      <a:round/>
                      <a:headEnd type="none" w="med" len="med"/>
                      <a:tailEnd type="none" w="med" len="med"/>
                    </a:lnL>
                    <a:lnR w="9525" cap="flat" cmpd="sng" algn="ctr">
                      <a:solidFill>
                        <a:srgbClr val="0842AF"/>
                      </a:solidFill>
                      <a:prstDash val="solid"/>
                      <a:round/>
                      <a:headEnd type="none" w="med" len="med"/>
                      <a:tailEnd type="none" w="med" len="med"/>
                    </a:lnR>
                    <a:lnT w="9525" cap="flat" cmpd="sng" algn="ctr">
                      <a:solidFill>
                        <a:srgbClr val="D841AF"/>
                      </a:solidFill>
                      <a:prstDash val="solid"/>
                      <a:round/>
                      <a:headEnd type="none" w="med" len="med"/>
                      <a:tailEnd type="none" w="med" len="med"/>
                    </a:lnT>
                    <a:lnB w="9525" cap="flat" cmpd="sng" algn="ctr">
                      <a:solidFill>
                        <a:srgbClr val="2846AF"/>
                      </a:solidFill>
                      <a:prstDash val="solid"/>
                      <a:round/>
                      <a:headEnd type="none" w="med" len="med"/>
                      <a:tailEnd type="none" w="med" len="med"/>
                    </a:lnB>
                    <a:solidFill>
                      <a:srgbClr val="FFFFFF"/>
                    </a:solidFill>
                  </a:tcPr>
                </a:tc>
                <a:tc>
                  <a:txBody>
                    <a:bodyPr/>
                    <a:lstStyle/>
                    <a:p>
                      <a:pPr algn="l" fontAlgn="auto"/>
                      <a:r>
                        <a:rPr lang="es-AR" sz="1400">
                          <a:effectLst/>
                          <a:latin typeface="inherit"/>
                        </a:rPr>
                        <a:t>O(1)</a:t>
                      </a:r>
                    </a:p>
                  </a:txBody>
                  <a:tcPr marL="46528" marR="46528" marT="23264" marB="23264" anchor="ctr">
                    <a:lnL w="9525" cap="flat" cmpd="sng" algn="ctr">
                      <a:solidFill>
                        <a:srgbClr val="0842AF"/>
                      </a:solidFill>
                      <a:prstDash val="solid"/>
                      <a:round/>
                      <a:headEnd type="none" w="med" len="med"/>
                      <a:tailEnd type="none" w="med" len="med"/>
                    </a:lnL>
                    <a:lnR w="9525" cap="flat" cmpd="sng" algn="ctr">
                      <a:solidFill>
                        <a:srgbClr val="3842AF"/>
                      </a:solidFill>
                      <a:prstDash val="solid"/>
                      <a:round/>
                      <a:headEnd type="none" w="med" len="med"/>
                      <a:tailEnd type="none" w="med" len="med"/>
                    </a:lnR>
                    <a:lnT w="9525" cap="flat" cmpd="sng" algn="ctr">
                      <a:solidFill>
                        <a:srgbClr val="0842AF"/>
                      </a:solidFill>
                      <a:prstDash val="solid"/>
                      <a:round/>
                      <a:headEnd type="none" w="med" len="med"/>
                      <a:tailEnd type="none" w="med" len="med"/>
                    </a:lnT>
                    <a:lnB w="9525" cap="flat" cmpd="sng" algn="ctr">
                      <a:solidFill>
                        <a:srgbClr val="1847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3842AF"/>
                      </a:solidFill>
                      <a:prstDash val="solid"/>
                      <a:round/>
                      <a:headEnd type="none" w="med" len="med"/>
                      <a:tailEnd type="none" w="med" len="med"/>
                    </a:lnL>
                    <a:lnR w="9525" cap="flat" cmpd="sng" algn="ctr">
                      <a:solidFill>
                        <a:srgbClr val="784AAF"/>
                      </a:solidFill>
                      <a:prstDash val="solid"/>
                      <a:round/>
                      <a:headEnd type="none" w="med" len="med"/>
                      <a:tailEnd type="none" w="med" len="med"/>
                    </a:lnR>
                    <a:lnT w="9525" cap="flat" cmpd="sng" algn="ctr">
                      <a:solidFill>
                        <a:srgbClr val="3842AF"/>
                      </a:solidFill>
                      <a:prstDash val="solid"/>
                      <a:round/>
                      <a:headEnd type="none" w="med" len="med"/>
                      <a:tailEnd type="none" w="med" len="med"/>
                    </a:lnT>
                    <a:lnB w="9525" cap="flat" cmpd="sng" algn="ctr">
                      <a:solidFill>
                        <a:srgbClr val="D844AF"/>
                      </a:solidFill>
                      <a:prstDash val="solid"/>
                      <a:round/>
                      <a:headEnd type="none" w="med" len="med"/>
                      <a:tailEnd type="none" w="med" len="med"/>
                    </a:lnB>
                    <a:solidFill>
                      <a:srgbClr val="FFFFFF"/>
                    </a:solidFill>
                  </a:tcPr>
                </a:tc>
                <a:extLst>
                  <a:ext uri="{0D108BD9-81ED-4DB2-BD59-A6C34878D82A}">
                    <a16:rowId xmlns:a16="http://schemas.microsoft.com/office/drawing/2014/main" val="263021203"/>
                  </a:ext>
                </a:extLst>
              </a:tr>
              <a:tr h="314128">
                <a:tc>
                  <a:txBody>
                    <a:bodyPr/>
                    <a:lstStyle/>
                    <a:p>
                      <a:pPr algn="l" fontAlgn="auto"/>
                      <a:r>
                        <a:rPr lang="es-AR" sz="1400" b="1">
                          <a:solidFill>
                            <a:srgbClr val="FF8763"/>
                          </a:solidFill>
                          <a:effectLst/>
                          <a:latin typeface="inherit"/>
                          <a:hlinkClick r:id="rId6"/>
                        </a:rPr>
                        <a:t>Lista doblemente vinculada</a:t>
                      </a:r>
                      <a:endParaRPr lang="es-AR" sz="1400">
                        <a:effectLst/>
                        <a:latin typeface="inherit"/>
                      </a:endParaRPr>
                    </a:p>
                  </a:txBody>
                  <a:tcPr marL="46528" marR="46528" marT="23264" marB="23264" anchor="ctr">
                    <a:lnL>
                      <a:noFill/>
                    </a:lnL>
                    <a:lnR w="9525" cap="flat" cmpd="sng" algn="ctr">
                      <a:solidFill>
                        <a:srgbClr val="B846AF"/>
                      </a:solidFill>
                      <a:prstDash val="solid"/>
                      <a:round/>
                      <a:headEnd type="none" w="med" len="med"/>
                      <a:tailEnd type="none" w="med" len="med"/>
                    </a:lnR>
                    <a:lnT w="9525" cap="flat" cmpd="sng" algn="ctr">
                      <a:solidFill>
                        <a:srgbClr val="3845AF"/>
                      </a:solidFill>
                      <a:prstDash val="solid"/>
                      <a:round/>
                      <a:headEnd type="none" w="med" len="med"/>
                      <a:tailEnd type="none" w="med" len="med"/>
                    </a:lnT>
                    <a:lnB w="9525" cap="flat" cmpd="sng" algn="ctr">
                      <a:solidFill>
                        <a:srgbClr val="9845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B846AF"/>
                      </a:solidFill>
                      <a:prstDash val="solid"/>
                      <a:round/>
                      <a:headEnd type="none" w="med" len="med"/>
                      <a:tailEnd type="none" w="med" len="med"/>
                    </a:lnL>
                    <a:lnR w="9525" cap="flat" cmpd="sng" algn="ctr">
                      <a:solidFill>
                        <a:srgbClr val="8846AF"/>
                      </a:solidFill>
                      <a:prstDash val="solid"/>
                      <a:round/>
                      <a:headEnd type="none" w="med" len="med"/>
                      <a:tailEnd type="none" w="med" len="med"/>
                    </a:lnR>
                    <a:lnT w="9525" cap="flat" cmpd="sng" algn="ctr">
                      <a:solidFill>
                        <a:srgbClr val="784AAF"/>
                      </a:solidFill>
                      <a:prstDash val="solid"/>
                      <a:round/>
                      <a:headEnd type="none" w="med" len="med"/>
                      <a:tailEnd type="none" w="med" len="med"/>
                    </a:lnT>
                    <a:lnB w="9525" cap="flat" cmpd="sng" algn="ctr">
                      <a:solidFill>
                        <a:srgbClr val="1847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8846AF"/>
                      </a:solidFill>
                      <a:prstDash val="solid"/>
                      <a:round/>
                      <a:headEnd type="none" w="med" len="med"/>
                      <a:tailEnd type="none" w="med" len="med"/>
                    </a:lnL>
                    <a:lnR w="9525" cap="flat" cmpd="sng" algn="ctr">
                      <a:solidFill>
                        <a:srgbClr val="E849AF"/>
                      </a:solidFill>
                      <a:prstDash val="solid"/>
                      <a:round/>
                      <a:headEnd type="none" w="med" len="med"/>
                      <a:tailEnd type="none" w="med" len="med"/>
                    </a:lnR>
                    <a:lnT w="9525" cap="flat" cmpd="sng" algn="ctr">
                      <a:solidFill>
                        <a:srgbClr val="C845AF"/>
                      </a:solidFill>
                      <a:prstDash val="solid"/>
                      <a:round/>
                      <a:headEnd type="none" w="med" len="med"/>
                      <a:tailEnd type="none" w="med" len="med"/>
                    </a:lnT>
                    <a:lnB w="9525" cap="flat" cmpd="sng" algn="ctr">
                      <a:solidFill>
                        <a:srgbClr val="1847AF"/>
                      </a:solidFill>
                      <a:prstDash val="solid"/>
                      <a:round/>
                      <a:headEnd type="none" w="med" len="med"/>
                      <a:tailEnd type="none" w="med" len="med"/>
                    </a:lnB>
                    <a:solidFill>
                      <a:srgbClr val="FFFFFF"/>
                    </a:solidFill>
                  </a:tcPr>
                </a:tc>
                <a:tc>
                  <a:txBody>
                    <a:bodyPr/>
                    <a:lstStyle/>
                    <a:p>
                      <a:pPr algn="l" fontAlgn="auto"/>
                      <a:r>
                        <a:rPr lang="es-AR" sz="1400">
                          <a:effectLst/>
                          <a:latin typeface="inherit"/>
                        </a:rPr>
                        <a:t>O(1)</a:t>
                      </a:r>
                    </a:p>
                  </a:txBody>
                  <a:tcPr marL="46528" marR="46528" marT="23264" marB="23264" anchor="ctr">
                    <a:lnL w="9525" cap="flat" cmpd="sng" algn="ctr">
                      <a:solidFill>
                        <a:srgbClr val="E849AF"/>
                      </a:solidFill>
                      <a:prstDash val="solid"/>
                      <a:round/>
                      <a:headEnd type="none" w="med" len="med"/>
                      <a:tailEnd type="none" w="med" len="med"/>
                    </a:lnL>
                    <a:lnR w="9525" cap="flat" cmpd="sng" algn="ctr">
                      <a:solidFill>
                        <a:srgbClr val="6848AF"/>
                      </a:solidFill>
                      <a:prstDash val="solid"/>
                      <a:round/>
                      <a:headEnd type="none" w="med" len="med"/>
                      <a:tailEnd type="none" w="med" len="med"/>
                    </a:lnR>
                    <a:lnT w="9525" cap="flat" cmpd="sng" algn="ctr">
                      <a:solidFill>
                        <a:srgbClr val="2846AF"/>
                      </a:solidFill>
                      <a:prstDash val="solid"/>
                      <a:round/>
                      <a:headEnd type="none" w="med" len="med"/>
                      <a:tailEnd type="none" w="med" len="med"/>
                    </a:lnT>
                    <a:lnB w="9525" cap="flat" cmpd="sng" algn="ctr">
                      <a:solidFill>
                        <a:srgbClr val="B846AF"/>
                      </a:solidFill>
                      <a:prstDash val="solid"/>
                      <a:round/>
                      <a:headEnd type="none" w="med" len="med"/>
                      <a:tailEnd type="none" w="med" len="med"/>
                    </a:lnB>
                    <a:solidFill>
                      <a:srgbClr val="FFFFFF"/>
                    </a:solidFill>
                  </a:tcPr>
                </a:tc>
                <a:tc>
                  <a:txBody>
                    <a:bodyPr/>
                    <a:lstStyle/>
                    <a:p>
                      <a:pPr algn="l" fontAlgn="auto"/>
                      <a:r>
                        <a:rPr lang="es-AR" sz="1400" dirty="0">
                          <a:effectLst/>
                          <a:latin typeface="inherit"/>
                        </a:rPr>
                        <a:t>O(1)</a:t>
                      </a:r>
                    </a:p>
                  </a:txBody>
                  <a:tcPr marL="46528" marR="46528" marT="23264" marB="23264" anchor="ctr">
                    <a:lnL w="9525" cap="flat" cmpd="sng" algn="ctr">
                      <a:solidFill>
                        <a:srgbClr val="6848AF"/>
                      </a:solidFill>
                      <a:prstDash val="solid"/>
                      <a:round/>
                      <a:headEnd type="none" w="med" len="med"/>
                      <a:tailEnd type="none" w="med" len="med"/>
                    </a:lnL>
                    <a:lnR w="9525" cap="flat" cmpd="sng" algn="ctr">
                      <a:solidFill>
                        <a:srgbClr val="E846AF"/>
                      </a:solidFill>
                      <a:prstDash val="solid"/>
                      <a:round/>
                      <a:headEnd type="none" w="med" len="med"/>
                      <a:tailEnd type="none" w="med" len="med"/>
                    </a:lnR>
                    <a:lnT w="9525" cap="flat" cmpd="sng" algn="ctr">
                      <a:solidFill>
                        <a:srgbClr val="1847AF"/>
                      </a:solidFill>
                      <a:prstDash val="solid"/>
                      <a:round/>
                      <a:headEnd type="none" w="med" len="med"/>
                      <a:tailEnd type="none" w="med" len="med"/>
                    </a:lnT>
                    <a:lnB w="9525" cap="flat" cmpd="sng" algn="ctr">
                      <a:solidFill>
                        <a:srgbClr val="5846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E846AF"/>
                      </a:solidFill>
                      <a:prstDash val="solid"/>
                      <a:round/>
                      <a:headEnd type="none" w="med" len="med"/>
                      <a:tailEnd type="none" w="med" len="med"/>
                    </a:lnL>
                    <a:lnR w="9525" cap="flat" cmpd="sng" algn="ctr">
                      <a:solidFill>
                        <a:srgbClr val="9845AF"/>
                      </a:solidFill>
                      <a:prstDash val="solid"/>
                      <a:round/>
                      <a:headEnd type="none" w="med" len="med"/>
                      <a:tailEnd type="none" w="med" len="med"/>
                    </a:lnR>
                    <a:lnT w="9525" cap="flat" cmpd="sng" algn="ctr">
                      <a:solidFill>
                        <a:srgbClr val="D844AF"/>
                      </a:solidFill>
                      <a:prstDash val="solid"/>
                      <a:round/>
                      <a:headEnd type="none" w="med" len="med"/>
                      <a:tailEnd type="none" w="med" len="med"/>
                    </a:lnT>
                    <a:lnB w="9525" cap="flat" cmpd="sng" algn="ctr">
                      <a:solidFill>
                        <a:srgbClr val="3845AF"/>
                      </a:solidFill>
                      <a:prstDash val="solid"/>
                      <a:round/>
                      <a:headEnd type="none" w="med" len="med"/>
                      <a:tailEnd type="none" w="med" len="med"/>
                    </a:lnB>
                    <a:solidFill>
                      <a:srgbClr val="FFFFFF"/>
                    </a:solidFill>
                  </a:tcPr>
                </a:tc>
                <a:extLst>
                  <a:ext uri="{0D108BD9-81ED-4DB2-BD59-A6C34878D82A}">
                    <a16:rowId xmlns:a16="http://schemas.microsoft.com/office/drawing/2014/main" val="3974231334"/>
                  </a:ext>
                </a:extLst>
              </a:tr>
              <a:tr h="168729">
                <a:tc>
                  <a:txBody>
                    <a:bodyPr/>
                    <a:lstStyle/>
                    <a:p>
                      <a:pPr algn="l" fontAlgn="auto"/>
                      <a:r>
                        <a:rPr lang="es-AR" sz="1400" b="1">
                          <a:solidFill>
                            <a:srgbClr val="FF8763"/>
                          </a:solidFill>
                          <a:effectLst/>
                          <a:latin typeface="inherit"/>
                          <a:hlinkClick r:id="rId7"/>
                        </a:rPr>
                        <a:t>Tabla Hash</a:t>
                      </a:r>
                      <a:endParaRPr lang="es-AR" sz="1400">
                        <a:effectLst/>
                        <a:latin typeface="inherit"/>
                      </a:endParaRPr>
                    </a:p>
                  </a:txBody>
                  <a:tcPr marL="46528" marR="46528" marT="23264" marB="23264" anchor="ctr">
                    <a:lnL>
                      <a:noFill/>
                    </a:lnL>
                    <a:lnR w="9525" cap="flat" cmpd="sng" algn="ctr">
                      <a:solidFill>
                        <a:srgbClr val="E846AF"/>
                      </a:solidFill>
                      <a:prstDash val="solid"/>
                      <a:round/>
                      <a:headEnd type="none" w="med" len="med"/>
                      <a:tailEnd type="none" w="med" len="med"/>
                    </a:lnR>
                    <a:lnT w="9525" cap="flat" cmpd="sng" algn="ctr">
                      <a:solidFill>
                        <a:srgbClr val="9845AF"/>
                      </a:solidFill>
                      <a:prstDash val="solid"/>
                      <a:round/>
                      <a:headEnd type="none" w="med" len="med"/>
                      <a:tailEnd type="none" w="med" len="med"/>
                    </a:lnT>
                    <a:lnB w="9525" cap="flat" cmpd="sng" algn="ctr">
                      <a:solidFill>
                        <a:srgbClr val="F845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E846AF"/>
                      </a:solidFill>
                      <a:prstDash val="solid"/>
                      <a:round/>
                      <a:headEnd type="none" w="med" len="med"/>
                      <a:tailEnd type="none" w="med" len="med"/>
                    </a:lnL>
                    <a:lnR w="9525" cap="flat" cmpd="sng" algn="ctr">
                      <a:solidFill>
                        <a:srgbClr val="9848AF"/>
                      </a:solidFill>
                      <a:prstDash val="solid"/>
                      <a:round/>
                      <a:headEnd type="none" w="med" len="med"/>
                      <a:tailEnd type="none" w="med" len="med"/>
                    </a:lnR>
                    <a:lnT w="9525" cap="flat" cmpd="sng" algn="ctr">
                      <a:solidFill>
                        <a:srgbClr val="1847AF"/>
                      </a:solidFill>
                      <a:prstDash val="solid"/>
                      <a:round/>
                      <a:headEnd type="none" w="med" len="med"/>
                      <a:tailEnd type="none" w="med" len="med"/>
                    </a:lnT>
                    <a:lnB w="9525" cap="flat" cmpd="sng" algn="ctr">
                      <a:solidFill>
                        <a:srgbClr val="5849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9848AF"/>
                      </a:solidFill>
                      <a:prstDash val="solid"/>
                      <a:round/>
                      <a:headEnd type="none" w="med" len="med"/>
                      <a:tailEnd type="none" w="med" len="med"/>
                    </a:lnL>
                    <a:lnR w="9525" cap="flat" cmpd="sng" algn="ctr">
                      <a:solidFill>
                        <a:srgbClr val="5849AF"/>
                      </a:solidFill>
                      <a:prstDash val="solid"/>
                      <a:round/>
                      <a:headEnd type="none" w="med" len="med"/>
                      <a:tailEnd type="none" w="med" len="med"/>
                    </a:lnR>
                    <a:lnT w="9525" cap="flat" cmpd="sng" algn="ctr">
                      <a:solidFill>
                        <a:srgbClr val="1847AF"/>
                      </a:solidFill>
                      <a:prstDash val="solid"/>
                      <a:round/>
                      <a:headEnd type="none" w="med" len="med"/>
                      <a:tailEnd type="none" w="med" len="med"/>
                    </a:lnT>
                    <a:lnB w="9525" cap="flat" cmpd="sng" algn="ctr">
                      <a:solidFill>
                        <a:srgbClr val="4847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5849AF"/>
                      </a:solidFill>
                      <a:prstDash val="solid"/>
                      <a:round/>
                      <a:headEnd type="none" w="med" len="med"/>
                      <a:tailEnd type="none" w="med" len="med"/>
                    </a:lnL>
                    <a:lnR w="9525" cap="flat" cmpd="sng" algn="ctr">
                      <a:solidFill>
                        <a:srgbClr val="4847AF"/>
                      </a:solidFill>
                      <a:prstDash val="solid"/>
                      <a:round/>
                      <a:headEnd type="none" w="med" len="med"/>
                      <a:tailEnd type="none" w="med" len="med"/>
                    </a:lnR>
                    <a:lnT w="9525" cap="flat" cmpd="sng" algn="ctr">
                      <a:solidFill>
                        <a:srgbClr val="B846AF"/>
                      </a:solidFill>
                      <a:prstDash val="solid"/>
                      <a:round/>
                      <a:headEnd type="none" w="med" len="med"/>
                      <a:tailEnd type="none" w="med" len="med"/>
                    </a:lnT>
                    <a:lnB w="9525" cap="flat" cmpd="sng" algn="ctr">
                      <a:solidFill>
                        <a:srgbClr val="8849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4847AF"/>
                      </a:solidFill>
                      <a:prstDash val="solid"/>
                      <a:round/>
                      <a:headEnd type="none" w="med" len="med"/>
                      <a:tailEnd type="none" w="med" len="med"/>
                    </a:lnL>
                    <a:lnR w="9525" cap="flat" cmpd="sng" algn="ctr">
                      <a:solidFill>
                        <a:srgbClr val="8846AF"/>
                      </a:solidFill>
                      <a:prstDash val="solid"/>
                      <a:round/>
                      <a:headEnd type="none" w="med" len="med"/>
                      <a:tailEnd type="none" w="med" len="med"/>
                    </a:lnR>
                    <a:lnT w="9525" cap="flat" cmpd="sng" algn="ctr">
                      <a:solidFill>
                        <a:srgbClr val="5846AF"/>
                      </a:solidFill>
                      <a:prstDash val="solid"/>
                      <a:round/>
                      <a:headEnd type="none" w="med" len="med"/>
                      <a:tailEnd type="none" w="med" len="med"/>
                    </a:lnT>
                    <a:lnB w="9525" cap="flat" cmpd="sng" algn="ctr">
                      <a:solidFill>
                        <a:srgbClr val="6845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8846AF"/>
                      </a:solidFill>
                      <a:prstDash val="solid"/>
                      <a:round/>
                      <a:headEnd type="none" w="med" len="med"/>
                      <a:tailEnd type="none" w="med" len="med"/>
                    </a:lnL>
                    <a:lnR w="9525" cap="flat" cmpd="sng" algn="ctr">
                      <a:solidFill>
                        <a:srgbClr val="5846AF"/>
                      </a:solidFill>
                      <a:prstDash val="solid"/>
                      <a:round/>
                      <a:headEnd type="none" w="med" len="med"/>
                      <a:tailEnd type="none" w="med" len="med"/>
                    </a:lnR>
                    <a:lnT w="9525" cap="flat" cmpd="sng" algn="ctr">
                      <a:solidFill>
                        <a:srgbClr val="3845AF"/>
                      </a:solidFill>
                      <a:prstDash val="solid"/>
                      <a:round/>
                      <a:headEnd type="none" w="med" len="med"/>
                      <a:tailEnd type="none" w="med" len="med"/>
                    </a:lnT>
                    <a:lnB w="9525" cap="flat" cmpd="sng" algn="ctr">
                      <a:solidFill>
                        <a:srgbClr val="8846AF"/>
                      </a:solidFill>
                      <a:prstDash val="solid"/>
                      <a:round/>
                      <a:headEnd type="none" w="med" len="med"/>
                      <a:tailEnd type="none" w="med" len="med"/>
                    </a:lnB>
                    <a:solidFill>
                      <a:srgbClr val="FFFFFF"/>
                    </a:solidFill>
                  </a:tcPr>
                </a:tc>
                <a:extLst>
                  <a:ext uri="{0D108BD9-81ED-4DB2-BD59-A6C34878D82A}">
                    <a16:rowId xmlns:a16="http://schemas.microsoft.com/office/drawing/2014/main" val="1980841422"/>
                  </a:ext>
                </a:extLst>
              </a:tr>
              <a:tr h="314128">
                <a:tc>
                  <a:txBody>
                    <a:bodyPr/>
                    <a:lstStyle/>
                    <a:p>
                      <a:pPr algn="l" fontAlgn="auto"/>
                      <a:r>
                        <a:rPr lang="es-AR" sz="1400" b="1">
                          <a:solidFill>
                            <a:srgbClr val="FF8763"/>
                          </a:solidFill>
                          <a:effectLst/>
                          <a:latin typeface="inherit"/>
                          <a:hlinkClick r:id="rId8"/>
                        </a:rPr>
                        <a:t>Árbol de búsqueda binaria</a:t>
                      </a:r>
                      <a:endParaRPr lang="es-AR" sz="1400">
                        <a:effectLst/>
                        <a:latin typeface="inherit"/>
                      </a:endParaRPr>
                    </a:p>
                  </a:txBody>
                  <a:tcPr marL="46528" marR="46528" marT="23264" marB="23264" anchor="ctr">
                    <a:lnL>
                      <a:noFill/>
                    </a:lnL>
                    <a:lnR w="9525" cap="flat" cmpd="sng" algn="ctr">
                      <a:solidFill>
                        <a:srgbClr val="5849AF"/>
                      </a:solidFill>
                      <a:prstDash val="solid"/>
                      <a:round/>
                      <a:headEnd type="none" w="med" len="med"/>
                      <a:tailEnd type="none" w="med" len="med"/>
                    </a:lnR>
                    <a:lnT w="9525" cap="flat" cmpd="sng" algn="ctr">
                      <a:solidFill>
                        <a:srgbClr val="F845AF"/>
                      </a:solidFill>
                      <a:prstDash val="solid"/>
                      <a:round/>
                      <a:headEnd type="none" w="med" len="med"/>
                      <a:tailEnd type="none" w="med" len="med"/>
                    </a:lnT>
                    <a:lnB w="9525" cap="flat" cmpd="sng" algn="ctr">
                      <a:solidFill>
                        <a:srgbClr val="6845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5849AF"/>
                      </a:solidFill>
                      <a:prstDash val="solid"/>
                      <a:round/>
                      <a:headEnd type="none" w="med" len="med"/>
                      <a:tailEnd type="none" w="med" len="med"/>
                    </a:lnL>
                    <a:lnR w="9525" cap="flat" cmpd="sng" algn="ctr">
                      <a:solidFill>
                        <a:srgbClr val="8849AF"/>
                      </a:solidFill>
                      <a:prstDash val="solid"/>
                      <a:round/>
                      <a:headEnd type="none" w="med" len="med"/>
                      <a:tailEnd type="none" w="med" len="med"/>
                    </a:lnR>
                    <a:lnT w="9525" cap="flat" cmpd="sng" algn="ctr">
                      <a:solidFill>
                        <a:srgbClr val="5849AF"/>
                      </a:solidFill>
                      <a:prstDash val="solid"/>
                      <a:round/>
                      <a:headEnd type="none" w="med" len="med"/>
                      <a:tailEnd type="none" w="med" len="med"/>
                    </a:lnT>
                    <a:lnB w="9525" cap="flat" cmpd="sng" algn="ctr">
                      <a:solidFill>
                        <a:srgbClr val="9848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8849AF"/>
                      </a:solidFill>
                      <a:prstDash val="solid"/>
                      <a:round/>
                      <a:headEnd type="none" w="med" len="med"/>
                      <a:tailEnd type="none" w="med" len="med"/>
                    </a:lnL>
                    <a:lnR w="9525" cap="flat" cmpd="sng" algn="ctr">
                      <a:solidFill>
                        <a:srgbClr val="8846AF"/>
                      </a:solidFill>
                      <a:prstDash val="solid"/>
                      <a:round/>
                      <a:headEnd type="none" w="med" len="med"/>
                      <a:tailEnd type="none" w="med" len="med"/>
                    </a:lnR>
                    <a:lnT w="9525" cap="flat" cmpd="sng" algn="ctr">
                      <a:solidFill>
                        <a:srgbClr val="4847AF"/>
                      </a:solidFill>
                      <a:prstDash val="solid"/>
                      <a:round/>
                      <a:headEnd type="none" w="med" len="med"/>
                      <a:tailEnd type="none" w="med" len="med"/>
                    </a:lnT>
                    <a:lnB w="9525" cap="flat" cmpd="sng" algn="ctr">
                      <a:solidFill>
                        <a:srgbClr val="1847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8846AF"/>
                      </a:solidFill>
                      <a:prstDash val="solid"/>
                      <a:round/>
                      <a:headEnd type="none" w="med" len="med"/>
                      <a:tailEnd type="none" w="med" len="med"/>
                    </a:lnL>
                    <a:lnR w="9525" cap="flat" cmpd="sng" algn="ctr">
                      <a:solidFill>
                        <a:srgbClr val="3845AF"/>
                      </a:solidFill>
                      <a:prstDash val="solid"/>
                      <a:round/>
                      <a:headEnd type="none" w="med" len="med"/>
                      <a:tailEnd type="none" w="med" len="med"/>
                    </a:lnR>
                    <a:lnT w="9525" cap="flat" cmpd="sng" algn="ctr">
                      <a:solidFill>
                        <a:srgbClr val="8849AF"/>
                      </a:solidFill>
                      <a:prstDash val="solid"/>
                      <a:round/>
                      <a:headEnd type="none" w="med" len="med"/>
                      <a:tailEnd type="none" w="med" len="med"/>
                    </a:lnT>
                    <a:lnB w="9525" cap="flat" cmpd="sng" algn="ctr">
                      <a:solidFill>
                        <a:srgbClr val="1847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3845AF"/>
                      </a:solidFill>
                      <a:prstDash val="solid"/>
                      <a:round/>
                      <a:headEnd type="none" w="med" len="med"/>
                      <a:tailEnd type="none" w="med" len="med"/>
                    </a:lnL>
                    <a:lnR w="9525" cap="flat" cmpd="sng" algn="ctr">
                      <a:solidFill>
                        <a:srgbClr val="6848AF"/>
                      </a:solidFill>
                      <a:prstDash val="solid"/>
                      <a:round/>
                      <a:headEnd type="none" w="med" len="med"/>
                      <a:tailEnd type="none" w="med" len="med"/>
                    </a:lnR>
                    <a:lnT w="9525" cap="flat" cmpd="sng" algn="ctr">
                      <a:solidFill>
                        <a:srgbClr val="6845AF"/>
                      </a:solidFill>
                      <a:prstDash val="solid"/>
                      <a:round/>
                      <a:headEnd type="none" w="med" len="med"/>
                      <a:tailEnd type="none" w="med" len="med"/>
                    </a:lnT>
                    <a:lnB w="9525" cap="flat" cmpd="sng" algn="ctr">
                      <a:solidFill>
                        <a:srgbClr val="1847AF"/>
                      </a:solidFill>
                      <a:prstDash val="solid"/>
                      <a:round/>
                      <a:headEnd type="none" w="med" len="med"/>
                      <a:tailEnd type="none" w="med" len="med"/>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6848AF"/>
                      </a:solidFill>
                      <a:prstDash val="solid"/>
                      <a:round/>
                      <a:headEnd type="none" w="med" len="med"/>
                      <a:tailEnd type="none" w="med" len="med"/>
                    </a:lnL>
                    <a:lnR w="9525" cap="flat" cmpd="sng" algn="ctr">
                      <a:solidFill>
                        <a:srgbClr val="E846AF"/>
                      </a:solidFill>
                      <a:prstDash val="solid"/>
                      <a:round/>
                      <a:headEnd type="none" w="med" len="med"/>
                      <a:tailEnd type="none" w="med" len="med"/>
                    </a:lnR>
                    <a:lnT w="9525" cap="flat" cmpd="sng" algn="ctr">
                      <a:solidFill>
                        <a:srgbClr val="8846AF"/>
                      </a:solidFill>
                      <a:prstDash val="solid"/>
                      <a:round/>
                      <a:headEnd type="none" w="med" len="med"/>
                      <a:tailEnd type="none" w="med" len="med"/>
                    </a:lnT>
                    <a:lnB w="9525" cap="flat" cmpd="sng" algn="ctr">
                      <a:solidFill>
                        <a:srgbClr val="1847AF"/>
                      </a:solidFill>
                      <a:prstDash val="solid"/>
                      <a:round/>
                      <a:headEnd type="none" w="med" len="med"/>
                      <a:tailEnd type="none" w="med" len="med"/>
                    </a:lnB>
                    <a:solidFill>
                      <a:srgbClr val="FFFFFF"/>
                    </a:solidFill>
                  </a:tcPr>
                </a:tc>
                <a:extLst>
                  <a:ext uri="{0D108BD9-81ED-4DB2-BD59-A6C34878D82A}">
                    <a16:rowId xmlns:a16="http://schemas.microsoft.com/office/drawing/2014/main" val="2012388945"/>
                  </a:ext>
                </a:extLst>
              </a:tr>
              <a:tr h="168729">
                <a:tc>
                  <a:txBody>
                    <a:bodyPr/>
                    <a:lstStyle/>
                    <a:p>
                      <a:pPr algn="l" fontAlgn="auto"/>
                      <a:r>
                        <a:rPr lang="es-AR" sz="1400" b="1">
                          <a:solidFill>
                            <a:srgbClr val="FF8763"/>
                          </a:solidFill>
                          <a:effectLst/>
                          <a:latin typeface="inherit"/>
                          <a:hlinkClick r:id="rId8"/>
                        </a:rPr>
                        <a:t>Árbol binario</a:t>
                      </a:r>
                      <a:endParaRPr lang="es-AR" sz="1400">
                        <a:effectLst/>
                        <a:latin typeface="inherit"/>
                      </a:endParaRPr>
                    </a:p>
                  </a:txBody>
                  <a:tcPr marL="46528" marR="46528" marT="23264" marB="23264" anchor="ctr">
                    <a:lnL>
                      <a:noFill/>
                    </a:lnL>
                    <a:lnR w="9525" cap="flat" cmpd="sng" algn="ctr">
                      <a:solidFill>
                        <a:srgbClr val="8849AF"/>
                      </a:solidFill>
                      <a:prstDash val="solid"/>
                      <a:round/>
                      <a:headEnd type="none" w="med" len="med"/>
                      <a:tailEnd type="none" w="med" len="med"/>
                    </a:lnR>
                    <a:lnT w="9525" cap="flat" cmpd="sng" algn="ctr">
                      <a:solidFill>
                        <a:srgbClr val="6845AF"/>
                      </a:solidFill>
                      <a:prstDash val="solid"/>
                      <a:round/>
                      <a:headEnd type="none" w="med" len="med"/>
                      <a:tailEnd type="none" w="med" len="med"/>
                    </a:lnT>
                    <a:lnB>
                      <a:noFill/>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8849AF"/>
                      </a:solidFill>
                      <a:prstDash val="solid"/>
                      <a:round/>
                      <a:headEnd type="none" w="med" len="med"/>
                      <a:tailEnd type="none" w="med" len="med"/>
                    </a:lnL>
                    <a:lnR w="9525" cap="flat" cmpd="sng" algn="ctr">
                      <a:solidFill>
                        <a:srgbClr val="E846AF"/>
                      </a:solidFill>
                      <a:prstDash val="solid"/>
                      <a:round/>
                      <a:headEnd type="none" w="med" len="med"/>
                      <a:tailEnd type="none" w="med" len="med"/>
                    </a:lnR>
                    <a:lnT w="9525" cap="flat" cmpd="sng" algn="ctr">
                      <a:solidFill>
                        <a:srgbClr val="9848AF"/>
                      </a:solidFill>
                      <a:prstDash val="solid"/>
                      <a:round/>
                      <a:headEnd type="none" w="med" len="med"/>
                      <a:tailEnd type="none" w="med" len="med"/>
                    </a:lnT>
                    <a:lnB>
                      <a:noFill/>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E846AF"/>
                      </a:solidFill>
                      <a:prstDash val="solid"/>
                      <a:round/>
                      <a:headEnd type="none" w="med" len="med"/>
                      <a:tailEnd type="none" w="med" len="med"/>
                    </a:lnL>
                    <a:lnR w="9525" cap="flat" cmpd="sng" algn="ctr">
                      <a:solidFill>
                        <a:srgbClr val="8849AF"/>
                      </a:solidFill>
                      <a:prstDash val="solid"/>
                      <a:round/>
                      <a:headEnd type="none" w="med" len="med"/>
                      <a:tailEnd type="none" w="med" len="med"/>
                    </a:lnR>
                    <a:lnT w="9525" cap="flat" cmpd="sng" algn="ctr">
                      <a:solidFill>
                        <a:srgbClr val="1847AF"/>
                      </a:solidFill>
                      <a:prstDash val="solid"/>
                      <a:round/>
                      <a:headEnd type="none" w="med" len="med"/>
                      <a:tailEnd type="none" w="med" len="med"/>
                    </a:lnT>
                    <a:lnB>
                      <a:noFill/>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8849AF"/>
                      </a:solidFill>
                      <a:prstDash val="solid"/>
                      <a:round/>
                      <a:headEnd type="none" w="med" len="med"/>
                      <a:tailEnd type="none" w="med" len="med"/>
                    </a:lnL>
                    <a:lnR w="9525" cap="flat" cmpd="sng" algn="ctr">
                      <a:solidFill>
                        <a:srgbClr val="B849AF"/>
                      </a:solidFill>
                      <a:prstDash val="solid"/>
                      <a:round/>
                      <a:headEnd type="none" w="med" len="med"/>
                      <a:tailEnd type="none" w="med" len="med"/>
                    </a:lnR>
                    <a:lnT w="9525" cap="flat" cmpd="sng" algn="ctr">
                      <a:solidFill>
                        <a:srgbClr val="1847AF"/>
                      </a:solidFill>
                      <a:prstDash val="solid"/>
                      <a:round/>
                      <a:headEnd type="none" w="med" len="med"/>
                      <a:tailEnd type="none" w="med" len="med"/>
                    </a:lnT>
                    <a:lnB>
                      <a:noFill/>
                    </a:lnB>
                    <a:solidFill>
                      <a:srgbClr val="FFFFFF"/>
                    </a:solidFill>
                  </a:tcPr>
                </a:tc>
                <a:tc>
                  <a:txBody>
                    <a:bodyPr/>
                    <a:lstStyle/>
                    <a:p>
                      <a:pPr algn="l" fontAlgn="auto"/>
                      <a:r>
                        <a:rPr lang="es-AR" sz="1400">
                          <a:effectLst/>
                          <a:latin typeface="inherit"/>
                        </a:rPr>
                        <a:t>O(N)</a:t>
                      </a:r>
                    </a:p>
                  </a:txBody>
                  <a:tcPr marL="46528" marR="46528" marT="23264" marB="23264" anchor="ctr">
                    <a:lnL w="9525" cap="flat" cmpd="sng" algn="ctr">
                      <a:solidFill>
                        <a:srgbClr val="B849AF"/>
                      </a:solidFill>
                      <a:prstDash val="solid"/>
                      <a:round/>
                      <a:headEnd type="none" w="med" len="med"/>
                      <a:tailEnd type="none" w="med" len="med"/>
                    </a:lnL>
                    <a:lnR w="9525" cap="flat" cmpd="sng" algn="ctr">
                      <a:solidFill>
                        <a:srgbClr val="B849AF"/>
                      </a:solidFill>
                      <a:prstDash val="solid"/>
                      <a:round/>
                      <a:headEnd type="none" w="med" len="med"/>
                      <a:tailEnd type="none" w="med" len="med"/>
                    </a:lnR>
                    <a:lnT w="9525" cap="flat" cmpd="sng" algn="ctr">
                      <a:solidFill>
                        <a:srgbClr val="1847AF"/>
                      </a:solidFill>
                      <a:prstDash val="solid"/>
                      <a:round/>
                      <a:headEnd type="none" w="med" len="med"/>
                      <a:tailEnd type="none" w="med" len="med"/>
                    </a:lnT>
                    <a:lnB>
                      <a:noFill/>
                    </a:lnB>
                    <a:solidFill>
                      <a:srgbClr val="FFFFFF"/>
                    </a:solidFill>
                  </a:tcPr>
                </a:tc>
                <a:tc>
                  <a:txBody>
                    <a:bodyPr/>
                    <a:lstStyle/>
                    <a:p>
                      <a:pPr algn="l" fontAlgn="auto"/>
                      <a:r>
                        <a:rPr lang="es-AR" sz="1400" dirty="0">
                          <a:effectLst/>
                          <a:latin typeface="inherit"/>
                        </a:rPr>
                        <a:t>O(n)</a:t>
                      </a:r>
                    </a:p>
                  </a:txBody>
                  <a:tcPr marL="46528" marR="46528" marT="23264" marB="23264" anchor="ctr">
                    <a:lnL w="9525" cap="flat" cmpd="sng" algn="ctr">
                      <a:solidFill>
                        <a:srgbClr val="B849AF"/>
                      </a:solidFill>
                      <a:prstDash val="solid"/>
                      <a:round/>
                      <a:headEnd type="none" w="med" len="med"/>
                      <a:tailEnd type="none" w="med" len="med"/>
                    </a:lnL>
                    <a:lnR w="9525" cap="flat" cmpd="sng" algn="ctr">
                      <a:solidFill>
                        <a:srgbClr val="4847AF"/>
                      </a:solidFill>
                      <a:prstDash val="solid"/>
                      <a:round/>
                      <a:headEnd type="none" w="med" len="med"/>
                      <a:tailEnd type="none" w="med" len="med"/>
                    </a:lnR>
                    <a:lnT w="9525" cap="flat" cmpd="sng" algn="ctr">
                      <a:solidFill>
                        <a:srgbClr val="1847AF"/>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9469913"/>
                  </a:ext>
                </a:extLst>
              </a:tr>
            </a:tbl>
          </a:graphicData>
        </a:graphic>
      </p:graphicFrame>
    </p:spTree>
    <p:extLst>
      <p:ext uri="{BB962C8B-B14F-4D97-AF65-F5344CB8AC3E}">
        <p14:creationId xmlns:p14="http://schemas.microsoft.com/office/powerpoint/2010/main" val="33226174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314055F7-A2F3-4FAA-A12E-DD4F2C552001}"/>
              </a:ext>
            </a:extLst>
          </p:cNvPr>
          <p:cNvGraphicFramePr>
            <a:graphicFrameLocks noGrp="1"/>
          </p:cNvGraphicFramePr>
          <p:nvPr>
            <p:extLst>
              <p:ext uri="{D42A27DB-BD31-4B8C-83A1-F6EECF244321}">
                <p14:modId xmlns:p14="http://schemas.microsoft.com/office/powerpoint/2010/main" val="1880717832"/>
              </p:ext>
            </p:extLst>
          </p:nvPr>
        </p:nvGraphicFramePr>
        <p:xfrm>
          <a:off x="1443894" y="4775940"/>
          <a:ext cx="10016788" cy="1748790"/>
        </p:xfrm>
        <a:graphic>
          <a:graphicData uri="http://schemas.openxmlformats.org/drawingml/2006/table">
            <a:tbl>
              <a:tblPr/>
              <a:tblGrid>
                <a:gridCol w="5008394">
                  <a:extLst>
                    <a:ext uri="{9D8B030D-6E8A-4147-A177-3AD203B41FA5}">
                      <a16:colId xmlns:a16="http://schemas.microsoft.com/office/drawing/2014/main" val="1723325438"/>
                    </a:ext>
                  </a:extLst>
                </a:gridCol>
                <a:gridCol w="5008394">
                  <a:extLst>
                    <a:ext uri="{9D8B030D-6E8A-4147-A177-3AD203B41FA5}">
                      <a16:colId xmlns:a16="http://schemas.microsoft.com/office/drawing/2014/main" val="1704890261"/>
                    </a:ext>
                  </a:extLst>
                </a:gridCol>
              </a:tblGrid>
              <a:tr h="0">
                <a:tc>
                  <a:txBody>
                    <a:bodyPr/>
                    <a:lstStyle/>
                    <a:p>
                      <a:pPr algn="l" fontAlgn="auto"/>
                      <a:r>
                        <a:rPr lang="es-AR" sz="1600" b="1">
                          <a:solidFill>
                            <a:schemeClr val="bg1"/>
                          </a:solidFill>
                          <a:effectLst/>
                          <a:latin typeface="inherit"/>
                        </a:rPr>
                        <a:t>Complejidad del tiempo</a:t>
                      </a:r>
                      <a:endParaRPr lang="es-AR" sz="1600">
                        <a:solidFill>
                          <a:schemeClr val="bg1"/>
                        </a:solidFill>
                        <a:effectLst/>
                        <a:latin typeface="inheri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l" fontAlgn="auto"/>
                      <a:r>
                        <a:rPr lang="es-AR" sz="1600" b="1" dirty="0">
                          <a:solidFill>
                            <a:schemeClr val="bg1"/>
                          </a:solidFill>
                          <a:effectLst/>
                          <a:latin typeface="inherit"/>
                        </a:rPr>
                        <a:t>Tiempo de ejecución</a:t>
                      </a:r>
                      <a:endParaRPr lang="es-AR" sz="1600" dirty="0">
                        <a:solidFill>
                          <a:schemeClr val="bg1"/>
                        </a:solidFill>
                        <a:effectLst/>
                        <a:latin typeface="inheri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774589840"/>
                  </a:ext>
                </a:extLst>
              </a:tr>
              <a:tr h="0">
                <a:tc>
                  <a:txBody>
                    <a:bodyPr/>
                    <a:lstStyle/>
                    <a:p>
                      <a:pPr algn="l" fontAlgn="auto"/>
                      <a:r>
                        <a:rPr lang="es-MX" sz="1600" dirty="0">
                          <a:solidFill>
                            <a:schemeClr val="bg1"/>
                          </a:solidFill>
                          <a:effectLst/>
                          <a:latin typeface="inherit"/>
                        </a:rPr>
                        <a:t>Es</a:t>
                      </a:r>
                      <a:r>
                        <a:rPr lang="es-MX" sz="1600" b="1" dirty="0">
                          <a:solidFill>
                            <a:schemeClr val="bg1"/>
                          </a:solidFill>
                          <a:effectLst/>
                          <a:latin typeface="inherit"/>
                        </a:rPr>
                        <a:t> </a:t>
                      </a:r>
                      <a:r>
                        <a:rPr lang="es-MX" sz="1600" dirty="0">
                          <a:solidFill>
                            <a:schemeClr val="bg1"/>
                          </a:solidFill>
                          <a:effectLst/>
                          <a:latin typeface="inherit"/>
                        </a:rPr>
                        <a:t>un concepto teórico que da un comportamiento asintótico</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l" fontAlgn="auto"/>
                      <a:r>
                        <a:rPr lang="es-MX" sz="1600">
                          <a:solidFill>
                            <a:schemeClr val="bg1"/>
                          </a:solidFill>
                          <a:effectLst/>
                          <a:latin typeface="inherit"/>
                        </a:rPr>
                        <a:t>Es el tiempo que un programa tarda en ejecutarse</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295292999"/>
                  </a:ext>
                </a:extLst>
              </a:tr>
              <a:tr h="0">
                <a:tc>
                  <a:txBody>
                    <a:bodyPr/>
                    <a:lstStyle/>
                    <a:p>
                      <a:pPr algn="l" fontAlgn="auto"/>
                      <a:r>
                        <a:rPr lang="es-AR" sz="1600">
                          <a:solidFill>
                            <a:schemeClr val="bg1"/>
                          </a:solidFill>
                          <a:effectLst/>
                          <a:latin typeface="inherit"/>
                        </a:rPr>
                        <a:t>Depende solo del algoritmo.</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l" fontAlgn="auto"/>
                      <a:r>
                        <a:rPr lang="es-MX" sz="1600" dirty="0">
                          <a:solidFill>
                            <a:schemeClr val="bg1"/>
                          </a:solidFill>
                          <a:effectLst/>
                          <a:latin typeface="inherit"/>
                        </a:rPr>
                        <a:t>Depende del lenguaje de programación, las bibliotecas utilizadas y parámetros como la velocidad del procesador y la memoria.</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65189872"/>
                  </a:ext>
                </a:extLst>
              </a:tr>
            </a:tbl>
          </a:graphicData>
        </a:graphic>
      </p:graphicFrame>
      <p:sp>
        <p:nvSpPr>
          <p:cNvPr id="4" name="Rectangle 1">
            <a:extLst>
              <a:ext uri="{FF2B5EF4-FFF2-40B4-BE49-F238E27FC236}">
                <a16:creationId xmlns:a16="http://schemas.microsoft.com/office/drawing/2014/main" id="{D9546C9A-B687-4EC3-9607-43D93E2A937E}"/>
              </a:ext>
            </a:extLst>
          </p:cNvPr>
          <p:cNvSpPr>
            <a:spLocks noChangeArrowheads="1"/>
          </p:cNvSpPr>
          <p:nvPr/>
        </p:nvSpPr>
        <p:spPr bwMode="auto">
          <a:xfrm>
            <a:off x="272955" y="590179"/>
            <a:ext cx="11627893" cy="4185761"/>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1" i="0" u="none" strike="noStrike" cap="none" normalizeH="0" baseline="0" dirty="0">
                <a:ln>
                  <a:noFill/>
                </a:ln>
                <a:solidFill>
                  <a:schemeClr val="bg1"/>
                </a:solidFill>
                <a:effectLst/>
                <a:latin typeface="inherit"/>
              </a:rPr>
              <a:t>¿Qué se entiende por la complejidad del tiempo de un algoritmo?</a:t>
            </a:r>
            <a:endParaRPr kumimoji="0" lang="es-AR" altLang="es-AR" sz="1600" b="0" i="0" u="none" strike="noStrike" cap="none" normalizeH="0" baseline="0" dirty="0">
              <a:ln>
                <a:noFill/>
              </a:ln>
              <a:solidFill>
                <a:schemeClr val="bg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bg1"/>
                </a:solidFill>
                <a:effectLst/>
                <a:latin typeface="inherit"/>
              </a:rPr>
              <a:t>La complejidad del tiempo se refiere a la cantidad de tiempo requerido por el algoritmo o programa para ejecutarse hasta su finalización.</a:t>
            </a:r>
            <a:endParaRPr kumimoji="0" lang="es-AR" altLang="es-AR" sz="1600" b="0" i="0" u="none" strike="noStrike" cap="none" normalizeH="0" baseline="0" dirty="0">
              <a:ln>
                <a:noFill/>
              </a:ln>
              <a:solidFill>
                <a:schemeClr val="bg1"/>
              </a:solidFill>
              <a:effectLst/>
              <a:latin typeface="Muli"/>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1" i="0" u="none" strike="noStrike" cap="none" normalizeH="0" baseline="0" dirty="0">
                <a:ln>
                  <a:noFill/>
                </a:ln>
                <a:solidFill>
                  <a:schemeClr val="bg1"/>
                </a:solidFill>
                <a:effectLst/>
                <a:latin typeface="inherit"/>
              </a:rPr>
              <a:t>¿Cómo se calcula la complejidad del tiempo y la complejidad del espacio?</a:t>
            </a:r>
            <a:endParaRPr kumimoji="0" lang="es-AR" altLang="es-AR" sz="1600" b="0" i="0" u="none" strike="noStrike" cap="none" normalizeH="0" baseline="0" dirty="0">
              <a:ln>
                <a:noFill/>
              </a:ln>
              <a:solidFill>
                <a:schemeClr val="bg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bg1"/>
                </a:solidFill>
                <a:effectLst/>
                <a:latin typeface="inherit"/>
              </a:rPr>
              <a:t>Podemos calcular la complejidad del tiempo y el espacio encontrando el tiempo de ejecución y la memoria total tomada por el algoritmo.</a:t>
            </a:r>
            <a:endParaRPr kumimoji="0" lang="es-AR" altLang="es-AR" sz="1600" b="0" i="0" u="none" strike="noStrike" cap="none" normalizeH="0" baseline="0" dirty="0">
              <a:ln>
                <a:noFill/>
              </a:ln>
              <a:solidFill>
                <a:schemeClr val="bg1"/>
              </a:solidFill>
              <a:effectLst/>
              <a:latin typeface="Muli"/>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1" i="0" u="none" strike="noStrike" cap="none" normalizeH="0" baseline="0" dirty="0">
                <a:ln>
                  <a:noFill/>
                </a:ln>
                <a:solidFill>
                  <a:schemeClr val="bg1"/>
                </a:solidFill>
                <a:effectLst/>
                <a:latin typeface="inherit"/>
              </a:rPr>
              <a:t>¿Qué complejidad espacial es la mejor?</a:t>
            </a:r>
            <a:endParaRPr kumimoji="0" lang="es-AR" altLang="es-AR" sz="1600" b="0" i="0" u="none" strike="noStrike" cap="none" normalizeH="0" baseline="0" dirty="0">
              <a:ln>
                <a:noFill/>
              </a:ln>
              <a:solidFill>
                <a:schemeClr val="bg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bg1"/>
                </a:solidFill>
                <a:effectLst/>
                <a:latin typeface="inherit"/>
              </a:rPr>
              <a:t>O(1) la complejidad espacial es la mejor.</a:t>
            </a:r>
            <a:endParaRPr kumimoji="0" lang="es-AR" altLang="es-AR" sz="1600" b="0" i="0" u="none" strike="noStrike" cap="none" normalizeH="0" baseline="0" dirty="0">
              <a:ln>
                <a:noFill/>
              </a:ln>
              <a:solidFill>
                <a:schemeClr val="bg1"/>
              </a:solidFill>
              <a:effectLst/>
              <a:latin typeface="Muli"/>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1" i="0" u="none" strike="noStrike" cap="none" normalizeH="0" baseline="0" dirty="0">
                <a:ln>
                  <a:noFill/>
                </a:ln>
                <a:solidFill>
                  <a:schemeClr val="bg1"/>
                </a:solidFill>
                <a:effectLst/>
                <a:latin typeface="inherit"/>
              </a:rPr>
              <a:t>¿Cuál es la mejor complejidad horaria?</a:t>
            </a:r>
            <a:endParaRPr kumimoji="0" lang="es-AR" altLang="es-AR" sz="1600" b="0" i="0" u="none" strike="noStrike" cap="none" normalizeH="0" baseline="0" dirty="0">
              <a:ln>
                <a:noFill/>
              </a:ln>
              <a:solidFill>
                <a:schemeClr val="bg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bg1"/>
                </a:solidFill>
                <a:effectLst/>
                <a:latin typeface="inherit"/>
              </a:rPr>
              <a:t>La mejor complejidad de tiempo es O(1). Por ejemplo, en el caso de la búsqueda lineal, el mejor caso sería si el elemento se encuentra en la primera iteración, es decir, la complejidad temporal sería O(1).</a:t>
            </a:r>
            <a:endParaRPr kumimoji="0" lang="es-AR" altLang="es-AR" sz="1600" b="0" i="0" u="none" strike="noStrike" cap="none" normalizeH="0" baseline="0" dirty="0">
              <a:ln>
                <a:noFill/>
              </a:ln>
              <a:solidFill>
                <a:schemeClr val="bg1"/>
              </a:solidFill>
              <a:effectLst/>
              <a:latin typeface="Muli"/>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1" i="0" u="none" strike="noStrike" cap="none" normalizeH="0" baseline="0" dirty="0">
                <a:ln>
                  <a:noFill/>
                </a:ln>
                <a:solidFill>
                  <a:schemeClr val="bg1"/>
                </a:solidFill>
                <a:effectLst/>
                <a:latin typeface="inherit"/>
              </a:rPr>
              <a:t>¿Qué es la notación Big O en un algoritmo?</a:t>
            </a:r>
            <a:endParaRPr kumimoji="0" lang="es-AR" altLang="es-AR" sz="1600" b="0" i="0" u="none" strike="noStrike" cap="none" normalizeH="0" baseline="0" dirty="0">
              <a:ln>
                <a:noFill/>
              </a:ln>
              <a:solidFill>
                <a:schemeClr val="bg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bg1"/>
                </a:solidFill>
                <a:effectLst/>
                <a:latin typeface="inherit"/>
              </a:rPr>
              <a:t>En la notación Big O, la complejidad temporal se define utilizando un límite superior asintótico, es decir, considerando el peor de los casos donde n tiende al infinito. Un ejemplo que muestra la notación Big O se da antes.</a:t>
            </a:r>
            <a:endParaRPr kumimoji="0" lang="es-AR" altLang="es-AR" sz="1600" b="0" i="0" u="none" strike="noStrike" cap="none" normalizeH="0" baseline="0" dirty="0">
              <a:ln>
                <a:noFill/>
              </a:ln>
              <a:solidFill>
                <a:schemeClr val="bg1"/>
              </a:solidFill>
              <a:effectLst/>
              <a:latin typeface="Muli"/>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1" i="0" u="none" strike="noStrike" cap="none" normalizeH="0" baseline="0" dirty="0">
                <a:ln>
                  <a:noFill/>
                </a:ln>
                <a:solidFill>
                  <a:schemeClr val="bg1"/>
                </a:solidFill>
                <a:effectLst/>
                <a:latin typeface="inherit"/>
              </a:rPr>
              <a:t>¿La complejidad del espacio incluye la entrada?</a:t>
            </a:r>
            <a:endParaRPr kumimoji="0" lang="es-AR" altLang="es-AR" sz="1600" b="0" i="0" u="none" strike="noStrike" cap="none" normalizeH="0" baseline="0" dirty="0">
              <a:ln>
                <a:noFill/>
              </a:ln>
              <a:solidFill>
                <a:schemeClr val="bg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bg1"/>
                </a:solidFill>
                <a:effectLst/>
                <a:latin typeface="inherit"/>
              </a:rPr>
              <a:t>Sí, la complejidad espacial incluye tanto el espacio auxiliar como el espacio utilizado por la entrada.</a:t>
            </a:r>
            <a:endParaRPr kumimoji="0" lang="es-AR" altLang="es-AR" sz="1600" b="0" i="0" u="none" strike="noStrike" cap="none" normalizeH="0" baseline="0" dirty="0">
              <a:ln>
                <a:noFill/>
              </a:ln>
              <a:solidFill>
                <a:schemeClr val="bg1"/>
              </a:solidFill>
              <a:effectLst/>
              <a:latin typeface="Muli"/>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600" b="1" i="0" u="none" strike="noStrike" cap="none" normalizeH="0" baseline="0" dirty="0">
                <a:ln>
                  <a:noFill/>
                </a:ln>
                <a:solidFill>
                  <a:schemeClr val="bg1"/>
                </a:solidFill>
                <a:effectLst/>
                <a:latin typeface="inherit"/>
              </a:rPr>
              <a:t>¿Hay alguna diferencia entre la complejidad del tiempo y el tiempo de ejecución?</a:t>
            </a:r>
            <a:endParaRPr kumimoji="0" lang="es-AR" altLang="es-AR" sz="2400" b="0" i="0" u="none" strike="noStrike" cap="none" normalizeH="0" baseline="0" dirty="0">
              <a:ln>
                <a:noFill/>
              </a:ln>
              <a:solidFill>
                <a:schemeClr val="bg1"/>
              </a:solidFill>
              <a:effectLst/>
              <a:latin typeface="Arial" panose="020B0604020202020204" pitchFamily="34" charset="0"/>
            </a:endParaRPr>
          </a:p>
        </p:txBody>
      </p:sp>
      <p:sp>
        <p:nvSpPr>
          <p:cNvPr id="5" name="Título 3">
            <a:extLst>
              <a:ext uri="{FF2B5EF4-FFF2-40B4-BE49-F238E27FC236}">
                <a16:creationId xmlns:a16="http://schemas.microsoft.com/office/drawing/2014/main" id="{0AC0EDB1-FEE4-CB6D-CA4A-1AB6D1610ED3}"/>
              </a:ext>
            </a:extLst>
          </p:cNvPr>
          <p:cNvSpPr>
            <a:spLocks noGrp="1"/>
          </p:cNvSpPr>
          <p:nvPr>
            <p:ph type="title"/>
          </p:nvPr>
        </p:nvSpPr>
        <p:spPr>
          <a:xfrm>
            <a:off x="152401" y="-931174"/>
            <a:ext cx="10515600" cy="2852737"/>
          </a:xfrm>
        </p:spPr>
        <p:txBody>
          <a:bodyPr>
            <a:normAutofit/>
          </a:bodyPr>
          <a:lstStyle/>
          <a:p>
            <a:r>
              <a:rPr lang="es-AR" sz="2800" dirty="0">
                <a:solidFill>
                  <a:schemeClr val="bg1"/>
                </a:solidFill>
              </a:rPr>
              <a:t>Comparativa Tiempo &amp; Espacio</a:t>
            </a:r>
          </a:p>
        </p:txBody>
      </p:sp>
    </p:spTree>
    <p:extLst>
      <p:ext uri="{BB962C8B-B14F-4D97-AF65-F5344CB8AC3E}">
        <p14:creationId xmlns:p14="http://schemas.microsoft.com/office/powerpoint/2010/main" val="10693477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omprender la notación Big O">
            <a:extLst>
              <a:ext uri="{FF2B5EF4-FFF2-40B4-BE49-F238E27FC236}">
                <a16:creationId xmlns:a16="http://schemas.microsoft.com/office/drawing/2014/main" id="{2EB5B46E-E0E3-4306-BB8F-73EFD0D6F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38150"/>
            <a:ext cx="11430000" cy="598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1055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FA7937B2-424B-4FAF-86DE-F76B1C76CDC2}"/>
              </a:ext>
            </a:extLst>
          </p:cNvPr>
          <p:cNvPicPr>
            <a:picLocks noChangeAspect="1"/>
          </p:cNvPicPr>
          <p:nvPr/>
        </p:nvPicPr>
        <p:blipFill>
          <a:blip r:embed="rId2"/>
          <a:stretch>
            <a:fillRect/>
          </a:stretch>
        </p:blipFill>
        <p:spPr>
          <a:xfrm>
            <a:off x="144380" y="334035"/>
            <a:ext cx="11935326" cy="6189929"/>
          </a:xfrm>
          <a:prstGeom prst="rect">
            <a:avLst/>
          </a:prstGeom>
        </p:spPr>
      </p:pic>
    </p:spTree>
    <p:extLst>
      <p:ext uri="{BB962C8B-B14F-4D97-AF65-F5344CB8AC3E}">
        <p14:creationId xmlns:p14="http://schemas.microsoft.com/office/powerpoint/2010/main" val="15397871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8A0D0B-F1FB-4593-9E06-AD2825C74A81}"/>
              </a:ext>
            </a:extLst>
          </p:cNvPr>
          <p:cNvPicPr>
            <a:picLocks noChangeAspect="1"/>
          </p:cNvPicPr>
          <p:nvPr/>
        </p:nvPicPr>
        <p:blipFill>
          <a:blip r:embed="rId2"/>
          <a:stretch>
            <a:fillRect/>
          </a:stretch>
        </p:blipFill>
        <p:spPr>
          <a:xfrm>
            <a:off x="200526" y="1368177"/>
            <a:ext cx="11790947" cy="4121646"/>
          </a:xfrm>
          <a:prstGeom prst="rect">
            <a:avLst/>
          </a:prstGeom>
        </p:spPr>
      </p:pic>
    </p:spTree>
    <p:extLst>
      <p:ext uri="{BB962C8B-B14F-4D97-AF65-F5344CB8AC3E}">
        <p14:creationId xmlns:p14="http://schemas.microsoft.com/office/powerpoint/2010/main" val="18247348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556A003-80AB-4ACD-A30B-70514EE74E5F}"/>
              </a:ext>
            </a:extLst>
          </p:cNvPr>
          <p:cNvPicPr>
            <a:picLocks noChangeAspect="1"/>
          </p:cNvPicPr>
          <p:nvPr/>
        </p:nvPicPr>
        <p:blipFill>
          <a:blip r:embed="rId2"/>
          <a:stretch>
            <a:fillRect/>
          </a:stretch>
        </p:blipFill>
        <p:spPr>
          <a:xfrm>
            <a:off x="320842" y="1024156"/>
            <a:ext cx="11550316" cy="4809688"/>
          </a:xfrm>
          <a:prstGeom prst="rect">
            <a:avLst/>
          </a:prstGeom>
        </p:spPr>
      </p:pic>
    </p:spTree>
    <p:extLst>
      <p:ext uri="{BB962C8B-B14F-4D97-AF65-F5344CB8AC3E}">
        <p14:creationId xmlns:p14="http://schemas.microsoft.com/office/powerpoint/2010/main" val="1426959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9A793CB-2E26-4A7A-B627-4AE21BC1E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2" y="31535"/>
            <a:ext cx="12192000" cy="6809008"/>
          </a:xfrm>
          <a:prstGeom prst="rect">
            <a:avLst/>
          </a:prstGeom>
        </p:spPr>
      </p:pic>
    </p:spTree>
    <p:extLst>
      <p:ext uri="{BB962C8B-B14F-4D97-AF65-F5344CB8AC3E}">
        <p14:creationId xmlns:p14="http://schemas.microsoft.com/office/powerpoint/2010/main" val="3627314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30C59E3-3A88-48F7-8543-683BB31F0F81}"/>
              </a:ext>
            </a:extLst>
          </p:cNvPr>
          <p:cNvSpPr txBox="1"/>
          <p:nvPr/>
        </p:nvSpPr>
        <p:spPr>
          <a:xfrm>
            <a:off x="1128215" y="1720840"/>
            <a:ext cx="9935569" cy="3416320"/>
          </a:xfrm>
          <a:prstGeom prst="rect">
            <a:avLst/>
          </a:prstGeom>
          <a:noFill/>
        </p:spPr>
        <p:txBody>
          <a:bodyPr wrap="square">
            <a:spAutoFit/>
          </a:bodyPr>
          <a:lstStyle/>
          <a:p>
            <a:pPr algn="l" fontAlgn="base"/>
            <a:r>
              <a:rPr lang="es-MX" sz="3600" b="1" i="0" dirty="0">
                <a:solidFill>
                  <a:schemeClr val="bg1"/>
                </a:solidFill>
                <a:effectLst/>
              </a:rPr>
              <a:t>Conclusión:</a:t>
            </a:r>
            <a:br>
              <a:rPr lang="es-MX" sz="3600" b="1" i="0" dirty="0">
                <a:solidFill>
                  <a:schemeClr val="bg1"/>
                </a:solidFill>
                <a:effectLst/>
              </a:rPr>
            </a:br>
            <a:endParaRPr lang="es-MX" sz="3600" b="1" i="0" dirty="0">
              <a:solidFill>
                <a:schemeClr val="bg1"/>
              </a:solidFill>
              <a:effectLst/>
            </a:endParaRPr>
          </a:p>
          <a:p>
            <a:pPr algn="l" fontAlgn="base"/>
            <a:r>
              <a:rPr lang="es-MX" b="0" i="0" dirty="0">
                <a:solidFill>
                  <a:schemeClr val="bg1"/>
                </a:solidFill>
                <a:effectLst/>
              </a:rPr>
              <a:t>Estas son las principales conclusiones:</a:t>
            </a:r>
          </a:p>
          <a:p>
            <a:pPr algn="l" fontAlgn="base">
              <a:buFont typeface="Arial" panose="020B0604020202020204" pitchFamily="34" charset="0"/>
              <a:buChar char="•"/>
            </a:pPr>
            <a:r>
              <a:rPr lang="es-MX" b="0" i="0" dirty="0">
                <a:solidFill>
                  <a:schemeClr val="bg1"/>
                </a:solidFill>
                <a:effectLst/>
              </a:rPr>
              <a:t>La velocidad del algoritmo no se mide en segundos, pero la velocidad se mide en el crecimiento del número de operaciones.</a:t>
            </a:r>
          </a:p>
          <a:p>
            <a:pPr algn="l" fontAlgn="base">
              <a:buFont typeface="Arial" panose="020B0604020202020204" pitchFamily="34" charset="0"/>
              <a:buChar char="•"/>
            </a:pPr>
            <a:r>
              <a:rPr lang="es-MX" b="0" i="0" dirty="0">
                <a:solidFill>
                  <a:schemeClr val="bg1"/>
                </a:solidFill>
                <a:effectLst/>
              </a:rPr>
              <a:t>En su lugar, hablamos de la rapidez con la que el tiempo de ejecución de un algoritmo aumenta / disminuye a medida que aumenta / disminuye el tamaño de la entrada.</a:t>
            </a:r>
          </a:p>
          <a:p>
            <a:pPr algn="l" fontAlgn="base">
              <a:buFont typeface="Arial" panose="020B0604020202020204" pitchFamily="34" charset="0"/>
              <a:buChar char="•"/>
            </a:pPr>
            <a:r>
              <a:rPr lang="es-MX" b="0" i="0" dirty="0">
                <a:solidFill>
                  <a:schemeClr val="bg1"/>
                </a:solidFill>
                <a:effectLst/>
              </a:rPr>
              <a:t>La notación Big O es útil para expresar el tiempo de ejecución de los algoritmos.</a:t>
            </a:r>
          </a:p>
          <a:p>
            <a:pPr algn="l" fontAlgn="base">
              <a:buFont typeface="Arial" panose="020B0604020202020204" pitchFamily="34" charset="0"/>
              <a:buChar char="•"/>
            </a:pPr>
            <a:r>
              <a:rPr lang="es-MX" b="0" i="0" dirty="0">
                <a:solidFill>
                  <a:schemeClr val="bg1"/>
                </a:solidFill>
                <a:effectLst/>
              </a:rPr>
              <a:t>O(log n) es más rápido que O(n), pero se vuelve mucho más rápido ya que los elementos de la lista son enormes / aumentan drásticamente.</a:t>
            </a:r>
          </a:p>
        </p:txBody>
      </p:sp>
    </p:spTree>
    <p:extLst>
      <p:ext uri="{BB962C8B-B14F-4D97-AF65-F5344CB8AC3E}">
        <p14:creationId xmlns:p14="http://schemas.microsoft.com/office/powerpoint/2010/main" val="126126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A385491-3710-8CB9-C726-989DF16DA044}"/>
              </a:ext>
            </a:extLst>
          </p:cNvPr>
          <p:cNvSpPr txBox="1"/>
          <p:nvPr/>
        </p:nvSpPr>
        <p:spPr>
          <a:xfrm>
            <a:off x="4432957" y="3297497"/>
            <a:ext cx="3935373" cy="769441"/>
          </a:xfrm>
          <a:prstGeom prst="rect">
            <a:avLst/>
          </a:prstGeom>
          <a:noFill/>
        </p:spPr>
        <p:txBody>
          <a:bodyPr wrap="none" rtlCol="0">
            <a:spAutoFit/>
          </a:bodyPr>
          <a:lstStyle/>
          <a:p>
            <a:r>
              <a:rPr lang="es-MX" sz="4400" dirty="0">
                <a:solidFill>
                  <a:schemeClr val="bg1"/>
                </a:solidFill>
              </a:rPr>
              <a:t>Muchas Gracias.</a:t>
            </a:r>
            <a:endParaRPr lang="es-AR" sz="4400" dirty="0">
              <a:solidFill>
                <a:schemeClr val="bg1"/>
              </a:solidFill>
            </a:endParaRPr>
          </a:p>
        </p:txBody>
      </p:sp>
      <p:cxnSp>
        <p:nvCxnSpPr>
          <p:cNvPr id="4" name="Conector recto 3">
            <a:extLst>
              <a:ext uri="{FF2B5EF4-FFF2-40B4-BE49-F238E27FC236}">
                <a16:creationId xmlns:a16="http://schemas.microsoft.com/office/drawing/2014/main" id="{DABBAC80-5093-3DEE-3B5E-737B4448F320}"/>
              </a:ext>
            </a:extLst>
          </p:cNvPr>
          <p:cNvCxnSpPr>
            <a:cxnSpLocks/>
          </p:cNvCxnSpPr>
          <p:nvPr/>
        </p:nvCxnSpPr>
        <p:spPr>
          <a:xfrm flipH="1">
            <a:off x="5495617" y="4066938"/>
            <a:ext cx="669638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74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8 time complexities that every programmer should know">
            <a:extLst>
              <a:ext uri="{FF2B5EF4-FFF2-40B4-BE49-F238E27FC236}">
                <a16:creationId xmlns:a16="http://schemas.microsoft.com/office/drawing/2014/main" id="{56DF278F-BE56-4F28-86F0-C83538DCB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226" y="1441785"/>
            <a:ext cx="69342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301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99969FC3-8D33-836F-69D6-CC507D5A4BF3}"/>
              </a:ext>
            </a:extLst>
          </p:cNvPr>
          <p:cNvPicPr>
            <a:picLocks noChangeAspect="1"/>
          </p:cNvPicPr>
          <p:nvPr/>
        </p:nvPicPr>
        <p:blipFill>
          <a:blip r:embed="rId2"/>
          <a:stretch>
            <a:fillRect/>
          </a:stretch>
        </p:blipFill>
        <p:spPr>
          <a:xfrm>
            <a:off x="1091060" y="901124"/>
            <a:ext cx="10009880" cy="5055752"/>
          </a:xfrm>
          <a:prstGeom prst="rect">
            <a:avLst/>
          </a:prstGeom>
        </p:spPr>
      </p:pic>
    </p:spTree>
    <p:extLst>
      <p:ext uri="{BB962C8B-B14F-4D97-AF65-F5344CB8AC3E}">
        <p14:creationId xmlns:p14="http://schemas.microsoft.com/office/powerpoint/2010/main" val="7776032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2EBA8CA-16EA-49A2-ADC1-997A9B7756D4}"/>
              </a:ext>
            </a:extLst>
          </p:cNvPr>
          <p:cNvSpPr txBox="1"/>
          <p:nvPr/>
        </p:nvSpPr>
        <p:spPr>
          <a:xfrm>
            <a:off x="285750" y="237290"/>
            <a:ext cx="6096000" cy="535531"/>
          </a:xfrm>
          <a:prstGeom prst="rect">
            <a:avLst/>
          </a:prstGeom>
        </p:spPr>
        <p:txBody>
          <a:bodyPr vert="horz" lIns="91440" tIns="45720" rIns="91440" bIns="45720" rtlCol="0" anchor="ctr">
            <a:normAutofit/>
          </a:bodyPr>
          <a:lstStyle>
            <a:defPPr>
              <a:defRPr lang="es-AR"/>
            </a:defPPr>
            <a:lvl1pPr>
              <a:lnSpc>
                <a:spcPct val="90000"/>
              </a:lnSpc>
              <a:spcBef>
                <a:spcPct val="0"/>
              </a:spcBef>
              <a:buNone/>
              <a:defRPr sz="3200" b="1" i="1">
                <a:solidFill>
                  <a:schemeClr val="bg1"/>
                </a:solidFill>
                <a:effectLst/>
                <a:latin typeface="+mj-lt"/>
                <a:ea typeface="+mj-ea"/>
                <a:cs typeface="+mj-cs"/>
              </a:defRPr>
            </a:lvl1pPr>
          </a:lstStyle>
          <a:p>
            <a:r>
              <a:rPr lang="es-AR" dirty="0"/>
              <a:t>hoja de trucos de O</a:t>
            </a:r>
          </a:p>
        </p:txBody>
      </p:sp>
      <p:graphicFrame>
        <p:nvGraphicFramePr>
          <p:cNvPr id="6" name="Tabla 5">
            <a:extLst>
              <a:ext uri="{FF2B5EF4-FFF2-40B4-BE49-F238E27FC236}">
                <a16:creationId xmlns:a16="http://schemas.microsoft.com/office/drawing/2014/main" id="{BEC8D45D-E7E2-4A7A-BE2A-09CE250E247B}"/>
              </a:ext>
            </a:extLst>
          </p:cNvPr>
          <p:cNvGraphicFramePr>
            <a:graphicFrameLocks noGrp="1"/>
          </p:cNvGraphicFramePr>
          <p:nvPr/>
        </p:nvGraphicFramePr>
        <p:xfrm>
          <a:off x="285750" y="884265"/>
          <a:ext cx="11449051" cy="5736445"/>
        </p:xfrm>
        <a:graphic>
          <a:graphicData uri="http://schemas.openxmlformats.org/drawingml/2006/table">
            <a:tbl>
              <a:tblPr/>
              <a:tblGrid>
                <a:gridCol w="1924374">
                  <a:extLst>
                    <a:ext uri="{9D8B030D-6E8A-4147-A177-3AD203B41FA5}">
                      <a16:colId xmlns:a16="http://schemas.microsoft.com/office/drawing/2014/main" val="3648887456"/>
                    </a:ext>
                  </a:extLst>
                </a:gridCol>
                <a:gridCol w="1788307">
                  <a:extLst>
                    <a:ext uri="{9D8B030D-6E8A-4147-A177-3AD203B41FA5}">
                      <a16:colId xmlns:a16="http://schemas.microsoft.com/office/drawing/2014/main" val="480270845"/>
                    </a:ext>
                  </a:extLst>
                </a:gridCol>
                <a:gridCol w="7736370">
                  <a:extLst>
                    <a:ext uri="{9D8B030D-6E8A-4147-A177-3AD203B41FA5}">
                      <a16:colId xmlns:a16="http://schemas.microsoft.com/office/drawing/2014/main" val="2465882330"/>
                    </a:ext>
                  </a:extLst>
                </a:gridCol>
              </a:tblGrid>
              <a:tr h="317546">
                <a:tc>
                  <a:txBody>
                    <a:bodyPr/>
                    <a:lstStyle/>
                    <a:p>
                      <a:pPr fontAlgn="b"/>
                      <a:r>
                        <a:rPr lang="es-AR" sz="2000" b="1">
                          <a:effectLst/>
                          <a:latin typeface="+mn-lt"/>
                        </a:rPr>
                        <a:t>Notación Big O</a:t>
                      </a:r>
                    </a:p>
                  </a:txBody>
                  <a:tcPr marL="120424" marR="90318" marT="24085" marB="40141" anchor="b">
                    <a:lnL>
                      <a:noFill/>
                    </a:lnL>
                    <a:lnR>
                      <a:noFill/>
                    </a:lnR>
                    <a:lnT>
                      <a:noFill/>
                    </a:lnT>
                    <a:lnB>
                      <a:noFill/>
                    </a:lnB>
                    <a:solidFill>
                      <a:srgbClr val="EEEEEE"/>
                    </a:solidFill>
                  </a:tcPr>
                </a:tc>
                <a:tc>
                  <a:txBody>
                    <a:bodyPr/>
                    <a:lstStyle/>
                    <a:p>
                      <a:pPr fontAlgn="b"/>
                      <a:r>
                        <a:rPr lang="es-AR" sz="2000" b="1">
                          <a:effectLst/>
                          <a:latin typeface="+mn-lt"/>
                        </a:rPr>
                        <a:t>Nombre</a:t>
                      </a:r>
                    </a:p>
                  </a:txBody>
                  <a:tcPr marL="90318" marR="90318" marT="24085" marB="40141" anchor="b">
                    <a:lnL>
                      <a:noFill/>
                    </a:lnL>
                    <a:lnR>
                      <a:noFill/>
                    </a:lnR>
                    <a:lnT>
                      <a:noFill/>
                    </a:lnT>
                    <a:lnB>
                      <a:noFill/>
                    </a:lnB>
                    <a:solidFill>
                      <a:srgbClr val="EEEEEE"/>
                    </a:solidFill>
                  </a:tcPr>
                </a:tc>
                <a:tc>
                  <a:txBody>
                    <a:bodyPr/>
                    <a:lstStyle/>
                    <a:p>
                      <a:pPr fontAlgn="b"/>
                      <a:r>
                        <a:rPr lang="es-AR" sz="2000" b="1">
                          <a:effectLst/>
                          <a:latin typeface="+mn-lt"/>
                        </a:rPr>
                        <a:t>Ejemplo(s)</a:t>
                      </a:r>
                    </a:p>
                  </a:txBody>
                  <a:tcPr marL="90318" marR="120424" marT="24085" marB="40141" anchor="b">
                    <a:lnL>
                      <a:noFill/>
                    </a:lnL>
                    <a:lnR>
                      <a:noFill/>
                    </a:lnR>
                    <a:lnT>
                      <a:noFill/>
                    </a:lnT>
                    <a:lnB>
                      <a:noFill/>
                    </a:lnB>
                    <a:solidFill>
                      <a:srgbClr val="EEEEEE"/>
                    </a:solidFill>
                  </a:tcPr>
                </a:tc>
                <a:extLst>
                  <a:ext uri="{0D108BD9-81ED-4DB2-BD59-A6C34878D82A}">
                    <a16:rowId xmlns:a16="http://schemas.microsoft.com/office/drawing/2014/main" val="3285953027"/>
                  </a:ext>
                </a:extLst>
              </a:tr>
              <a:tr h="729701">
                <a:tc>
                  <a:txBody>
                    <a:bodyPr/>
                    <a:lstStyle/>
                    <a:p>
                      <a:pPr fontAlgn="ctr"/>
                      <a:r>
                        <a:rPr lang="es-AR" sz="2000" i="1">
                          <a:effectLst/>
                          <a:latin typeface="+mn-lt"/>
                        </a:rPr>
                        <a:t>O(1)</a:t>
                      </a:r>
                      <a:endParaRPr lang="es-AR" sz="2000">
                        <a:effectLst/>
                        <a:latin typeface="+mn-lt"/>
                      </a:endParaRPr>
                    </a:p>
                  </a:txBody>
                  <a:tcPr marL="120424" marR="90318" marT="60212" marB="60212" anchor="ctr">
                    <a:lnL>
                      <a:noFill/>
                    </a:lnL>
                    <a:lnR>
                      <a:noFill/>
                    </a:lnR>
                    <a:lnT>
                      <a:noFill/>
                    </a:lnT>
                    <a:lnB>
                      <a:noFill/>
                    </a:lnB>
                    <a:solidFill>
                      <a:srgbClr val="E8F5E9"/>
                    </a:solidFill>
                  </a:tcPr>
                </a:tc>
                <a:tc>
                  <a:txBody>
                    <a:bodyPr/>
                    <a:lstStyle/>
                    <a:p>
                      <a:pPr fontAlgn="ctr"/>
                      <a:r>
                        <a:rPr lang="es-AR" sz="2000">
                          <a:effectLst/>
                          <a:latin typeface="+mn-lt"/>
                        </a:rPr>
                        <a:t>Constante</a:t>
                      </a:r>
                    </a:p>
                  </a:txBody>
                  <a:tcPr marL="90318" marR="90318" marT="60212" marB="60212" anchor="ctr">
                    <a:lnL>
                      <a:noFill/>
                    </a:lnL>
                    <a:lnR>
                      <a:noFill/>
                    </a:lnR>
                    <a:lnT>
                      <a:noFill/>
                    </a:lnT>
                    <a:lnB>
                      <a:noFill/>
                    </a:lnB>
                    <a:solidFill>
                      <a:srgbClr val="E8F5E9"/>
                    </a:solidFill>
                  </a:tcPr>
                </a:tc>
                <a:tc>
                  <a:txBody>
                    <a:bodyPr/>
                    <a:lstStyle/>
                    <a:p>
                      <a:pPr fontAlgn="ctr"/>
                      <a:r>
                        <a:rPr lang="es-MX" sz="2000" dirty="0">
                          <a:effectLst/>
                          <a:latin typeface="+mn-lt"/>
                        </a:rPr>
                        <a:t># </a:t>
                      </a:r>
                      <a:r>
                        <a:rPr lang="es-MX" sz="2000" u="none" strike="noStrike" dirty="0">
                          <a:solidFill>
                            <a:srgbClr val="59A4D0"/>
                          </a:solidFill>
                          <a:effectLst/>
                          <a:latin typeface="+mn-lt"/>
                          <a:hlinkClick r:id="rId2"/>
                        </a:rPr>
                        <a:t>Número impar o par,</a:t>
                      </a:r>
                      <a:br>
                        <a:rPr lang="es-MX" sz="2000" dirty="0">
                          <a:effectLst/>
                          <a:latin typeface="+mn-lt"/>
                        </a:rPr>
                      </a:br>
                      <a:r>
                        <a:rPr lang="es-MX" sz="2000" dirty="0">
                          <a:effectLst/>
                          <a:latin typeface="+mn-lt"/>
                        </a:rPr>
                        <a:t># </a:t>
                      </a:r>
                      <a:r>
                        <a:rPr lang="es-MX" sz="2000" u="none" strike="noStrike" dirty="0">
                          <a:solidFill>
                            <a:srgbClr val="59A4D0"/>
                          </a:solidFill>
                          <a:effectLst/>
                          <a:latin typeface="+mn-lt"/>
                          <a:hlinkClick r:id="rId3"/>
                        </a:rPr>
                        <a:t>Tabla de búsqueda (en promedio)</a:t>
                      </a:r>
                      <a:endParaRPr lang="es-MX" sz="2000" dirty="0">
                        <a:effectLst/>
                        <a:latin typeface="+mn-lt"/>
                      </a:endParaRPr>
                    </a:p>
                  </a:txBody>
                  <a:tcPr marL="90318" marR="120424" marT="60212" marB="60212" anchor="ctr">
                    <a:lnL>
                      <a:noFill/>
                    </a:lnL>
                    <a:lnR>
                      <a:noFill/>
                    </a:lnR>
                    <a:lnT>
                      <a:noFill/>
                    </a:lnT>
                    <a:lnB>
                      <a:noFill/>
                    </a:lnB>
                    <a:solidFill>
                      <a:srgbClr val="FFFFFF"/>
                    </a:solidFill>
                  </a:tcPr>
                </a:tc>
                <a:extLst>
                  <a:ext uri="{0D108BD9-81ED-4DB2-BD59-A6C34878D82A}">
                    <a16:rowId xmlns:a16="http://schemas.microsoft.com/office/drawing/2014/main" val="3922259286"/>
                  </a:ext>
                </a:extLst>
              </a:tr>
              <a:tr h="729701">
                <a:tc>
                  <a:txBody>
                    <a:bodyPr/>
                    <a:lstStyle/>
                    <a:p>
                      <a:pPr fontAlgn="ctr"/>
                      <a:r>
                        <a:rPr lang="es-AR" sz="2000" i="1">
                          <a:effectLst/>
                          <a:latin typeface="+mn-lt"/>
                        </a:rPr>
                        <a:t>O(log n)</a:t>
                      </a:r>
                      <a:endParaRPr lang="es-AR" sz="2000">
                        <a:effectLst/>
                        <a:latin typeface="+mn-lt"/>
                      </a:endParaRPr>
                    </a:p>
                  </a:txBody>
                  <a:tcPr marL="120424" marR="90318" marT="60212" marB="60212" anchor="ctr">
                    <a:lnL>
                      <a:noFill/>
                    </a:lnL>
                    <a:lnR>
                      <a:noFill/>
                    </a:lnR>
                    <a:lnT>
                      <a:noFill/>
                    </a:lnT>
                    <a:lnB>
                      <a:noFill/>
                    </a:lnB>
                    <a:solidFill>
                      <a:srgbClr val="E8F5E9"/>
                    </a:solidFill>
                  </a:tcPr>
                </a:tc>
                <a:tc>
                  <a:txBody>
                    <a:bodyPr/>
                    <a:lstStyle/>
                    <a:p>
                      <a:pPr fontAlgn="ctr"/>
                      <a:r>
                        <a:rPr lang="es-AR" sz="2000">
                          <a:effectLst/>
                          <a:latin typeface="+mn-lt"/>
                        </a:rPr>
                        <a:t>Logarítmico</a:t>
                      </a:r>
                    </a:p>
                  </a:txBody>
                  <a:tcPr marL="90318" marR="90318" marT="60212" marB="60212" anchor="ctr">
                    <a:lnL>
                      <a:noFill/>
                    </a:lnL>
                    <a:lnR>
                      <a:noFill/>
                    </a:lnR>
                    <a:lnT>
                      <a:noFill/>
                    </a:lnT>
                    <a:lnB>
                      <a:noFill/>
                    </a:lnB>
                    <a:solidFill>
                      <a:srgbClr val="E8F5E9"/>
                    </a:solidFill>
                  </a:tcPr>
                </a:tc>
                <a:tc>
                  <a:txBody>
                    <a:bodyPr/>
                    <a:lstStyle/>
                    <a:p>
                      <a:pPr fontAlgn="ctr"/>
                      <a:r>
                        <a:rPr lang="es-MX" sz="2000">
                          <a:effectLst/>
                          <a:latin typeface="+mn-lt"/>
                        </a:rPr>
                        <a:t># </a:t>
                      </a:r>
                      <a:r>
                        <a:rPr lang="es-MX" sz="2000" u="none" strike="noStrike">
                          <a:solidFill>
                            <a:srgbClr val="59A4D0"/>
                          </a:solidFill>
                          <a:effectLst/>
                          <a:latin typeface="+mn-lt"/>
                          <a:hlinkClick r:id="rId4"/>
                        </a:rPr>
                        <a:t>Elemento de búsqueda en matriz ordenada con </a:t>
                      </a:r>
                      <a:r>
                        <a:rPr lang="es-MX" sz="2000" b="1" u="none" strike="noStrike">
                          <a:solidFill>
                            <a:srgbClr val="444444"/>
                          </a:solidFill>
                          <a:effectLst/>
                          <a:latin typeface="+mn-lt"/>
                          <a:hlinkClick r:id="rId4"/>
                        </a:rPr>
                        <a:t>búsqueda binaria</a:t>
                      </a:r>
                      <a:endParaRPr lang="es-MX" sz="2000">
                        <a:effectLst/>
                        <a:latin typeface="+mn-lt"/>
                      </a:endParaRPr>
                    </a:p>
                  </a:txBody>
                  <a:tcPr marL="90318" marR="120424" marT="60212" marB="60212" anchor="ctr">
                    <a:lnL>
                      <a:noFill/>
                    </a:lnL>
                    <a:lnR>
                      <a:noFill/>
                    </a:lnR>
                    <a:lnT>
                      <a:noFill/>
                    </a:lnT>
                    <a:lnB>
                      <a:noFill/>
                    </a:lnB>
                    <a:solidFill>
                      <a:srgbClr val="FFFFFF"/>
                    </a:solidFill>
                  </a:tcPr>
                </a:tc>
                <a:extLst>
                  <a:ext uri="{0D108BD9-81ED-4DB2-BD59-A6C34878D82A}">
                    <a16:rowId xmlns:a16="http://schemas.microsoft.com/office/drawing/2014/main" val="2940311746"/>
                  </a:ext>
                </a:extLst>
              </a:tr>
              <a:tr h="944629">
                <a:tc>
                  <a:txBody>
                    <a:bodyPr/>
                    <a:lstStyle/>
                    <a:p>
                      <a:pPr fontAlgn="ctr"/>
                      <a:r>
                        <a:rPr lang="es-AR" sz="2000" i="1">
                          <a:effectLst/>
                          <a:latin typeface="+mn-lt"/>
                        </a:rPr>
                        <a:t>O(n)</a:t>
                      </a:r>
                      <a:endParaRPr lang="es-AR" sz="2000">
                        <a:effectLst/>
                        <a:latin typeface="+mn-lt"/>
                      </a:endParaRPr>
                    </a:p>
                  </a:txBody>
                  <a:tcPr marL="120424" marR="90318" marT="60212" marB="60212" anchor="ctr">
                    <a:lnL>
                      <a:noFill/>
                    </a:lnL>
                    <a:lnR>
                      <a:noFill/>
                    </a:lnR>
                    <a:lnT>
                      <a:noFill/>
                    </a:lnT>
                    <a:lnB>
                      <a:noFill/>
                    </a:lnB>
                    <a:solidFill>
                      <a:srgbClr val="E8F5E9"/>
                    </a:solidFill>
                  </a:tcPr>
                </a:tc>
                <a:tc>
                  <a:txBody>
                    <a:bodyPr/>
                    <a:lstStyle/>
                    <a:p>
                      <a:pPr fontAlgn="ctr"/>
                      <a:r>
                        <a:rPr lang="es-AR" sz="2000">
                          <a:effectLst/>
                          <a:latin typeface="+mn-lt"/>
                        </a:rPr>
                        <a:t>Lineal</a:t>
                      </a:r>
                    </a:p>
                  </a:txBody>
                  <a:tcPr marL="90318" marR="90318" marT="60212" marB="60212" anchor="ctr">
                    <a:lnL>
                      <a:noFill/>
                    </a:lnL>
                    <a:lnR>
                      <a:noFill/>
                    </a:lnR>
                    <a:lnT>
                      <a:noFill/>
                    </a:lnT>
                    <a:lnB>
                      <a:noFill/>
                    </a:lnB>
                    <a:solidFill>
                      <a:srgbClr val="E8F5E9"/>
                    </a:solidFill>
                  </a:tcPr>
                </a:tc>
                <a:tc>
                  <a:txBody>
                    <a:bodyPr/>
                    <a:lstStyle/>
                    <a:p>
                      <a:pPr fontAlgn="ctr"/>
                      <a:r>
                        <a:rPr lang="es-MX" sz="2000">
                          <a:effectLst/>
                          <a:latin typeface="+mn-lt"/>
                        </a:rPr>
                        <a:t># </a:t>
                      </a:r>
                      <a:r>
                        <a:rPr lang="es-MX" sz="2000" u="none" strike="noStrike">
                          <a:solidFill>
                            <a:srgbClr val="59A4D0"/>
                          </a:solidFill>
                          <a:effectLst/>
                          <a:latin typeface="+mn-lt"/>
                          <a:hlinkClick r:id="rId5"/>
                        </a:rPr>
                        <a:t>Buscar elemento máximo en matriz sin ordenar</a:t>
                      </a:r>
                      <a:r>
                        <a:rPr lang="es-MX" sz="2000">
                          <a:effectLst/>
                          <a:latin typeface="+mn-lt"/>
                        </a:rPr>
                        <a:t>,</a:t>
                      </a:r>
                      <a:br>
                        <a:rPr lang="es-MX" sz="2000">
                          <a:effectLst/>
                          <a:latin typeface="+mn-lt"/>
                        </a:rPr>
                      </a:br>
                      <a:r>
                        <a:rPr lang="es-MX" sz="2000">
                          <a:effectLst/>
                          <a:latin typeface="+mn-lt"/>
                        </a:rPr>
                        <a:t># Duplicar elementos en matriz con Hash Map</a:t>
                      </a:r>
                    </a:p>
                  </a:txBody>
                  <a:tcPr marL="90318" marR="120424" marT="60212" marB="60212" anchor="ctr">
                    <a:lnL>
                      <a:noFill/>
                    </a:lnL>
                    <a:lnR>
                      <a:noFill/>
                    </a:lnR>
                    <a:lnT>
                      <a:noFill/>
                    </a:lnT>
                    <a:lnB>
                      <a:noFill/>
                    </a:lnB>
                    <a:solidFill>
                      <a:srgbClr val="FFFFFF"/>
                    </a:solidFill>
                  </a:tcPr>
                </a:tc>
                <a:extLst>
                  <a:ext uri="{0D108BD9-81ED-4DB2-BD59-A6C34878D82A}">
                    <a16:rowId xmlns:a16="http://schemas.microsoft.com/office/drawing/2014/main" val="2122340581"/>
                  </a:ext>
                </a:extLst>
              </a:tr>
              <a:tr h="563344">
                <a:tc>
                  <a:txBody>
                    <a:bodyPr/>
                    <a:lstStyle/>
                    <a:p>
                      <a:pPr fontAlgn="ctr"/>
                      <a:r>
                        <a:rPr lang="es-AR" sz="2000" i="1">
                          <a:effectLst/>
                          <a:latin typeface="+mn-lt"/>
                        </a:rPr>
                        <a:t>O(n log n)</a:t>
                      </a:r>
                      <a:endParaRPr lang="es-AR" sz="2000">
                        <a:effectLst/>
                        <a:latin typeface="+mn-lt"/>
                      </a:endParaRPr>
                    </a:p>
                  </a:txBody>
                  <a:tcPr marL="120424" marR="90318" marT="60212" marB="60212" anchor="ctr">
                    <a:lnL>
                      <a:noFill/>
                    </a:lnL>
                    <a:lnR>
                      <a:noFill/>
                    </a:lnR>
                    <a:lnT>
                      <a:noFill/>
                    </a:lnT>
                    <a:lnB>
                      <a:noFill/>
                    </a:lnB>
                    <a:solidFill>
                      <a:srgbClr val="E8F5E9"/>
                    </a:solidFill>
                  </a:tcPr>
                </a:tc>
                <a:tc>
                  <a:txBody>
                    <a:bodyPr/>
                    <a:lstStyle/>
                    <a:p>
                      <a:pPr fontAlgn="ctr"/>
                      <a:r>
                        <a:rPr lang="es-AR" sz="2000">
                          <a:effectLst/>
                          <a:latin typeface="+mn-lt"/>
                        </a:rPr>
                        <a:t>Linealitmico</a:t>
                      </a:r>
                    </a:p>
                  </a:txBody>
                  <a:tcPr marL="90318" marR="90318" marT="60212" marB="60212" anchor="ctr">
                    <a:lnL>
                      <a:noFill/>
                    </a:lnL>
                    <a:lnR>
                      <a:noFill/>
                    </a:lnR>
                    <a:lnT>
                      <a:noFill/>
                    </a:lnT>
                    <a:lnB>
                      <a:noFill/>
                    </a:lnB>
                    <a:solidFill>
                      <a:srgbClr val="E8F5E9"/>
                    </a:solidFill>
                  </a:tcPr>
                </a:tc>
                <a:tc>
                  <a:txBody>
                    <a:bodyPr/>
                    <a:lstStyle/>
                    <a:p>
                      <a:pPr fontAlgn="ctr"/>
                      <a:r>
                        <a:rPr lang="es-MX" sz="2000" dirty="0">
                          <a:effectLst/>
                          <a:latin typeface="+mn-lt"/>
                        </a:rPr>
                        <a:t># </a:t>
                      </a:r>
                      <a:r>
                        <a:rPr lang="es-MX" sz="2000" u="none" strike="noStrike" dirty="0">
                          <a:solidFill>
                            <a:srgbClr val="59A4D0"/>
                          </a:solidFill>
                          <a:effectLst/>
                          <a:latin typeface="+mn-lt"/>
                          <a:hlinkClick r:id="rId6"/>
                        </a:rPr>
                        <a:t>Ordenar elementos en matriz con </a:t>
                      </a:r>
                      <a:r>
                        <a:rPr lang="es-MX" sz="2000" b="1" u="none" strike="noStrike" dirty="0">
                          <a:solidFill>
                            <a:srgbClr val="444444"/>
                          </a:solidFill>
                          <a:effectLst/>
                          <a:latin typeface="+mn-lt"/>
                          <a:hlinkClick r:id="rId6"/>
                        </a:rPr>
                        <a:t>ordenar de combinación</a:t>
                      </a:r>
                      <a:endParaRPr lang="es-MX" sz="2000" dirty="0">
                        <a:effectLst/>
                        <a:latin typeface="+mn-lt"/>
                      </a:endParaRPr>
                    </a:p>
                  </a:txBody>
                  <a:tcPr marL="90318" marR="120424" marT="60212" marB="60212" anchor="ctr">
                    <a:lnL>
                      <a:noFill/>
                    </a:lnL>
                    <a:lnR>
                      <a:noFill/>
                    </a:lnR>
                    <a:lnT>
                      <a:noFill/>
                    </a:lnT>
                    <a:lnB>
                      <a:noFill/>
                    </a:lnB>
                    <a:solidFill>
                      <a:srgbClr val="FFFFFF"/>
                    </a:solidFill>
                  </a:tcPr>
                </a:tc>
                <a:extLst>
                  <a:ext uri="{0D108BD9-81ED-4DB2-BD59-A6C34878D82A}">
                    <a16:rowId xmlns:a16="http://schemas.microsoft.com/office/drawing/2014/main" val="1002347088"/>
                  </a:ext>
                </a:extLst>
              </a:tr>
              <a:tr h="729701">
                <a:tc>
                  <a:txBody>
                    <a:bodyPr/>
                    <a:lstStyle/>
                    <a:p>
                      <a:pPr fontAlgn="ctr"/>
                      <a:r>
                        <a:rPr lang="es-AR" sz="2000" i="1">
                          <a:effectLst/>
                          <a:latin typeface="+mn-lt"/>
                        </a:rPr>
                        <a:t>O(n</a:t>
                      </a:r>
                      <a:r>
                        <a:rPr lang="es-AR" sz="2000" i="1" baseline="30000">
                          <a:effectLst/>
                          <a:latin typeface="+mn-lt"/>
                        </a:rPr>
                        <a:t>2</a:t>
                      </a:r>
                      <a:r>
                        <a:rPr lang="es-AR" sz="2000" i="1">
                          <a:effectLst/>
                          <a:latin typeface="+mn-lt"/>
                        </a:rPr>
                        <a:t>)</a:t>
                      </a:r>
                      <a:endParaRPr lang="es-AR" sz="2000">
                        <a:effectLst/>
                        <a:latin typeface="+mn-lt"/>
                      </a:endParaRPr>
                    </a:p>
                  </a:txBody>
                  <a:tcPr marL="120424" marR="90318" marT="60212" marB="60212" anchor="ctr">
                    <a:lnL>
                      <a:noFill/>
                    </a:lnL>
                    <a:lnR>
                      <a:noFill/>
                    </a:lnR>
                    <a:lnT>
                      <a:noFill/>
                    </a:lnT>
                    <a:lnB>
                      <a:noFill/>
                    </a:lnB>
                    <a:solidFill>
                      <a:srgbClr val="FFF3E0"/>
                    </a:solidFill>
                  </a:tcPr>
                </a:tc>
                <a:tc>
                  <a:txBody>
                    <a:bodyPr/>
                    <a:lstStyle/>
                    <a:p>
                      <a:pPr fontAlgn="ctr"/>
                      <a:r>
                        <a:rPr lang="es-AR" sz="2000">
                          <a:effectLst/>
                          <a:latin typeface="+mn-lt"/>
                        </a:rPr>
                        <a:t>Cuadrático</a:t>
                      </a:r>
                    </a:p>
                  </a:txBody>
                  <a:tcPr marL="90318" marR="90318" marT="60212" marB="60212" anchor="ctr">
                    <a:lnL>
                      <a:noFill/>
                    </a:lnL>
                    <a:lnR>
                      <a:noFill/>
                    </a:lnR>
                    <a:lnT>
                      <a:noFill/>
                    </a:lnT>
                    <a:lnB>
                      <a:noFill/>
                    </a:lnB>
                    <a:solidFill>
                      <a:srgbClr val="FFF3E0"/>
                    </a:solidFill>
                  </a:tcPr>
                </a:tc>
                <a:tc>
                  <a:txBody>
                    <a:bodyPr/>
                    <a:lstStyle/>
                    <a:p>
                      <a:pPr fontAlgn="ctr"/>
                      <a:r>
                        <a:rPr lang="en-US" sz="2000">
                          <a:effectLst/>
                          <a:latin typeface="+mn-lt"/>
                        </a:rPr>
                        <a:t># </a:t>
                      </a:r>
                      <a:r>
                        <a:rPr lang="en-US" sz="2000" u="none" strike="noStrike">
                          <a:solidFill>
                            <a:srgbClr val="59A4D0"/>
                          </a:solidFill>
                          <a:effectLst/>
                          <a:latin typeface="+mn-lt"/>
                          <a:hlinkClick r:id="rId7"/>
                        </a:rPr>
                        <a:t>Duplicar elementos en array **(naïve)**</a:t>
                      </a:r>
                      <a:r>
                        <a:rPr lang="en-US" sz="2000">
                          <a:effectLst/>
                          <a:latin typeface="+mn-lt"/>
                        </a:rPr>
                        <a:t>,</a:t>
                      </a:r>
                      <a:br>
                        <a:rPr lang="en-US" sz="2000">
                          <a:effectLst/>
                          <a:latin typeface="+mn-lt"/>
                        </a:rPr>
                      </a:br>
                      <a:r>
                        <a:rPr lang="en-US" sz="2000">
                          <a:effectLst/>
                          <a:latin typeface="+mn-lt"/>
                        </a:rPr>
                        <a:t># </a:t>
                      </a:r>
                      <a:r>
                        <a:rPr lang="en-US" sz="2000" u="none" strike="noStrike">
                          <a:solidFill>
                            <a:srgbClr val="59A4D0"/>
                          </a:solidFill>
                          <a:effectLst/>
                          <a:latin typeface="+mn-lt"/>
                          <a:hlinkClick r:id="rId8"/>
                        </a:rPr>
                        <a:t>Sorting array with bubble </a:t>
                      </a:r>
                      <a:r>
                        <a:rPr lang="en-US" sz="2000" b="1" u="none" strike="noStrike">
                          <a:solidFill>
                            <a:srgbClr val="444444"/>
                          </a:solidFill>
                          <a:effectLst/>
                          <a:latin typeface="+mn-lt"/>
                          <a:hlinkClick r:id="rId8"/>
                        </a:rPr>
                        <a:t>sort</a:t>
                      </a:r>
                      <a:endParaRPr lang="en-US" sz="2000">
                        <a:effectLst/>
                        <a:latin typeface="+mn-lt"/>
                      </a:endParaRPr>
                    </a:p>
                  </a:txBody>
                  <a:tcPr marL="90318" marR="120424" marT="60212" marB="60212" anchor="ctr">
                    <a:lnL>
                      <a:noFill/>
                    </a:lnL>
                    <a:lnR>
                      <a:noFill/>
                    </a:lnR>
                    <a:lnT>
                      <a:noFill/>
                    </a:lnT>
                    <a:lnB>
                      <a:noFill/>
                    </a:lnB>
                    <a:solidFill>
                      <a:srgbClr val="FFFFFF"/>
                    </a:solidFill>
                  </a:tcPr>
                </a:tc>
                <a:extLst>
                  <a:ext uri="{0D108BD9-81ED-4DB2-BD59-A6C34878D82A}">
                    <a16:rowId xmlns:a16="http://schemas.microsoft.com/office/drawing/2014/main" val="678964491"/>
                  </a:ext>
                </a:extLst>
              </a:tr>
              <a:tr h="514772">
                <a:tc>
                  <a:txBody>
                    <a:bodyPr/>
                    <a:lstStyle/>
                    <a:p>
                      <a:pPr fontAlgn="ctr"/>
                      <a:r>
                        <a:rPr lang="es-AR" sz="2000" i="1">
                          <a:effectLst/>
                          <a:latin typeface="+mn-lt"/>
                        </a:rPr>
                        <a:t>O(n</a:t>
                      </a:r>
                      <a:r>
                        <a:rPr lang="es-AR" sz="2000" i="1" baseline="30000">
                          <a:effectLst/>
                          <a:latin typeface="+mn-lt"/>
                        </a:rPr>
                        <a:t>3</a:t>
                      </a:r>
                      <a:r>
                        <a:rPr lang="es-AR" sz="2000" i="1">
                          <a:effectLst/>
                          <a:latin typeface="+mn-lt"/>
                        </a:rPr>
                        <a:t>)</a:t>
                      </a:r>
                      <a:endParaRPr lang="es-AR" sz="2000">
                        <a:effectLst/>
                        <a:latin typeface="+mn-lt"/>
                      </a:endParaRPr>
                    </a:p>
                  </a:txBody>
                  <a:tcPr marL="120424" marR="90318" marT="60212" marB="60212" anchor="ctr">
                    <a:lnL>
                      <a:noFill/>
                    </a:lnL>
                    <a:lnR>
                      <a:noFill/>
                    </a:lnR>
                    <a:lnT>
                      <a:noFill/>
                    </a:lnT>
                    <a:lnB>
                      <a:noFill/>
                    </a:lnB>
                    <a:solidFill>
                      <a:srgbClr val="FFF3E0"/>
                    </a:solidFill>
                  </a:tcPr>
                </a:tc>
                <a:tc>
                  <a:txBody>
                    <a:bodyPr/>
                    <a:lstStyle/>
                    <a:p>
                      <a:pPr fontAlgn="ctr"/>
                      <a:r>
                        <a:rPr lang="es-AR" sz="2000">
                          <a:effectLst/>
                          <a:latin typeface="+mn-lt"/>
                        </a:rPr>
                        <a:t>Cúbico</a:t>
                      </a:r>
                    </a:p>
                  </a:txBody>
                  <a:tcPr marL="90318" marR="90318" marT="60212" marB="60212" anchor="ctr">
                    <a:lnL>
                      <a:noFill/>
                    </a:lnL>
                    <a:lnR>
                      <a:noFill/>
                    </a:lnR>
                    <a:lnT>
                      <a:noFill/>
                    </a:lnT>
                    <a:lnB>
                      <a:noFill/>
                    </a:lnB>
                    <a:solidFill>
                      <a:srgbClr val="FFF3E0"/>
                    </a:solidFill>
                  </a:tcPr>
                </a:tc>
                <a:tc>
                  <a:txBody>
                    <a:bodyPr/>
                    <a:lstStyle/>
                    <a:p>
                      <a:pPr fontAlgn="ctr"/>
                      <a:r>
                        <a:rPr lang="es-MX" sz="2000" dirty="0">
                          <a:effectLst/>
                          <a:latin typeface="+mn-lt"/>
                        </a:rPr>
                        <a:t># </a:t>
                      </a:r>
                      <a:r>
                        <a:rPr lang="es-MX" sz="2000" u="none" strike="noStrike" dirty="0">
                          <a:solidFill>
                            <a:srgbClr val="59A4D0"/>
                          </a:solidFill>
                          <a:effectLst/>
                          <a:latin typeface="+mn-lt"/>
                          <a:hlinkClick r:id="rId9"/>
                        </a:rPr>
                        <a:t>solucionador de ecuaciones de 3 variables</a:t>
                      </a:r>
                      <a:endParaRPr lang="es-MX" sz="2000" dirty="0">
                        <a:effectLst/>
                        <a:latin typeface="+mn-lt"/>
                      </a:endParaRPr>
                    </a:p>
                  </a:txBody>
                  <a:tcPr marL="90318" marR="120424" marT="60212" marB="60212" anchor="ctr">
                    <a:lnL>
                      <a:noFill/>
                    </a:lnL>
                    <a:lnR>
                      <a:noFill/>
                    </a:lnR>
                    <a:lnT>
                      <a:noFill/>
                    </a:lnT>
                    <a:lnB>
                      <a:noFill/>
                    </a:lnB>
                    <a:solidFill>
                      <a:srgbClr val="FFFFFF"/>
                    </a:solidFill>
                  </a:tcPr>
                </a:tc>
                <a:extLst>
                  <a:ext uri="{0D108BD9-81ED-4DB2-BD59-A6C34878D82A}">
                    <a16:rowId xmlns:a16="http://schemas.microsoft.com/office/drawing/2014/main" val="2724539612"/>
                  </a:ext>
                </a:extLst>
              </a:tr>
              <a:tr h="365904">
                <a:tc>
                  <a:txBody>
                    <a:bodyPr/>
                    <a:lstStyle/>
                    <a:p>
                      <a:pPr fontAlgn="ctr"/>
                      <a:r>
                        <a:rPr lang="es-AR" sz="2000" i="1">
                          <a:effectLst/>
                          <a:latin typeface="+mn-lt"/>
                        </a:rPr>
                        <a:t>O(2</a:t>
                      </a:r>
                      <a:r>
                        <a:rPr lang="es-AR" sz="2000" i="1" baseline="30000">
                          <a:effectLst/>
                          <a:latin typeface="+mn-lt"/>
                        </a:rPr>
                        <a:t>n</a:t>
                      </a:r>
                      <a:r>
                        <a:rPr lang="es-AR" sz="2000" i="1">
                          <a:effectLst/>
                          <a:latin typeface="+mn-lt"/>
                        </a:rPr>
                        <a:t>)</a:t>
                      </a:r>
                      <a:endParaRPr lang="es-AR" sz="2000">
                        <a:effectLst/>
                        <a:latin typeface="+mn-lt"/>
                      </a:endParaRPr>
                    </a:p>
                  </a:txBody>
                  <a:tcPr marL="120424" marR="90318" marT="60212" marB="60212" anchor="ctr">
                    <a:lnL>
                      <a:noFill/>
                    </a:lnL>
                    <a:lnR>
                      <a:noFill/>
                    </a:lnR>
                    <a:lnT>
                      <a:noFill/>
                    </a:lnT>
                    <a:lnB>
                      <a:noFill/>
                    </a:lnB>
                    <a:solidFill>
                      <a:srgbClr val="FFEBEE"/>
                    </a:solidFill>
                  </a:tcPr>
                </a:tc>
                <a:tc>
                  <a:txBody>
                    <a:bodyPr/>
                    <a:lstStyle/>
                    <a:p>
                      <a:pPr fontAlgn="ctr"/>
                      <a:r>
                        <a:rPr lang="es-AR" sz="2000">
                          <a:effectLst/>
                          <a:latin typeface="+mn-lt"/>
                        </a:rPr>
                        <a:t>Exponencial</a:t>
                      </a:r>
                    </a:p>
                  </a:txBody>
                  <a:tcPr marL="90318" marR="90318" marT="60212" marB="60212" anchor="ctr">
                    <a:lnL>
                      <a:noFill/>
                    </a:lnL>
                    <a:lnR>
                      <a:noFill/>
                    </a:lnR>
                    <a:lnT>
                      <a:noFill/>
                    </a:lnT>
                    <a:lnB>
                      <a:noFill/>
                    </a:lnB>
                    <a:solidFill>
                      <a:srgbClr val="FFEBEE"/>
                    </a:solidFill>
                  </a:tcPr>
                </a:tc>
                <a:tc>
                  <a:txBody>
                    <a:bodyPr/>
                    <a:lstStyle/>
                    <a:p>
                      <a:pPr fontAlgn="ctr"/>
                      <a:r>
                        <a:rPr lang="es-AR" sz="2000">
                          <a:effectLst/>
                          <a:latin typeface="+mn-lt"/>
                        </a:rPr>
                        <a:t># </a:t>
                      </a:r>
                      <a:r>
                        <a:rPr lang="es-AR" sz="2000" u="none" strike="noStrike">
                          <a:solidFill>
                            <a:srgbClr val="59A4D0"/>
                          </a:solidFill>
                          <a:effectLst/>
                          <a:latin typeface="+mn-lt"/>
                          <a:hlinkClick r:id="rId10"/>
                        </a:rPr>
                        <a:t>Buscar todos los subconjuntos</a:t>
                      </a:r>
                      <a:endParaRPr lang="es-AR" sz="2000">
                        <a:effectLst/>
                        <a:latin typeface="+mn-lt"/>
                      </a:endParaRPr>
                    </a:p>
                  </a:txBody>
                  <a:tcPr marL="90318" marR="120424" marT="60212" marB="60212" anchor="ctr">
                    <a:lnL>
                      <a:noFill/>
                    </a:lnL>
                    <a:lnR>
                      <a:noFill/>
                    </a:lnR>
                    <a:lnT>
                      <a:noFill/>
                    </a:lnT>
                    <a:lnB>
                      <a:noFill/>
                    </a:lnB>
                    <a:solidFill>
                      <a:srgbClr val="FFFFFF"/>
                    </a:solidFill>
                  </a:tcPr>
                </a:tc>
                <a:extLst>
                  <a:ext uri="{0D108BD9-81ED-4DB2-BD59-A6C34878D82A}">
                    <a16:rowId xmlns:a16="http://schemas.microsoft.com/office/drawing/2014/main" val="2705652438"/>
                  </a:ext>
                </a:extLst>
              </a:tr>
              <a:tr h="729701">
                <a:tc>
                  <a:txBody>
                    <a:bodyPr/>
                    <a:lstStyle/>
                    <a:p>
                      <a:pPr fontAlgn="ctr"/>
                      <a:r>
                        <a:rPr lang="es-AR" sz="2000" i="1" dirty="0">
                          <a:effectLst/>
                          <a:latin typeface="+mn-lt"/>
                        </a:rPr>
                        <a:t>O(n!)</a:t>
                      </a:r>
                      <a:endParaRPr lang="es-AR" sz="2000" dirty="0">
                        <a:effectLst/>
                        <a:latin typeface="+mn-lt"/>
                      </a:endParaRPr>
                    </a:p>
                  </a:txBody>
                  <a:tcPr marL="120424" marR="90318" marT="60212" marB="60212" anchor="ctr">
                    <a:lnL>
                      <a:noFill/>
                    </a:lnL>
                    <a:lnR>
                      <a:noFill/>
                    </a:lnR>
                    <a:lnT>
                      <a:noFill/>
                    </a:lnT>
                    <a:lnB>
                      <a:noFill/>
                    </a:lnB>
                    <a:solidFill>
                      <a:srgbClr val="FFEBEE"/>
                    </a:solidFill>
                  </a:tcPr>
                </a:tc>
                <a:tc>
                  <a:txBody>
                    <a:bodyPr/>
                    <a:lstStyle/>
                    <a:p>
                      <a:pPr fontAlgn="ctr"/>
                      <a:r>
                        <a:rPr lang="es-AR" sz="2000">
                          <a:effectLst/>
                          <a:latin typeface="+mn-lt"/>
                        </a:rPr>
                        <a:t>Factorial</a:t>
                      </a:r>
                    </a:p>
                  </a:txBody>
                  <a:tcPr marL="90318" marR="90318" marT="60212" marB="60212" anchor="ctr">
                    <a:lnL>
                      <a:noFill/>
                    </a:lnL>
                    <a:lnR>
                      <a:noFill/>
                    </a:lnR>
                    <a:lnT>
                      <a:noFill/>
                    </a:lnT>
                    <a:lnB>
                      <a:noFill/>
                    </a:lnB>
                    <a:solidFill>
                      <a:srgbClr val="FFEBEE"/>
                    </a:solidFill>
                  </a:tcPr>
                </a:tc>
                <a:tc>
                  <a:txBody>
                    <a:bodyPr/>
                    <a:lstStyle/>
                    <a:p>
                      <a:pPr fontAlgn="ctr"/>
                      <a:r>
                        <a:rPr lang="es-MX" sz="2000" dirty="0">
                          <a:effectLst/>
                          <a:latin typeface="+mn-lt"/>
                        </a:rPr>
                        <a:t># </a:t>
                      </a:r>
                      <a:r>
                        <a:rPr lang="es-MX" sz="2000" u="none" strike="noStrike" dirty="0">
                          <a:solidFill>
                            <a:srgbClr val="59A4D0"/>
                          </a:solidFill>
                          <a:effectLst/>
                          <a:latin typeface="+mn-lt"/>
                          <a:hlinkClick r:id="rId11"/>
                        </a:rPr>
                        <a:t>Buscar todas las permutaciones de un conjunto/cadena determinado</a:t>
                      </a:r>
                      <a:endParaRPr lang="es-MX" sz="2000" dirty="0">
                        <a:effectLst/>
                        <a:latin typeface="+mn-lt"/>
                      </a:endParaRPr>
                    </a:p>
                  </a:txBody>
                  <a:tcPr marL="90318" marR="120424" marT="60212" marB="60212" anchor="ctr">
                    <a:lnL>
                      <a:noFill/>
                    </a:lnL>
                    <a:lnR>
                      <a:noFill/>
                    </a:lnR>
                    <a:lnT>
                      <a:noFill/>
                    </a:lnT>
                    <a:lnB>
                      <a:noFill/>
                    </a:lnB>
                    <a:solidFill>
                      <a:srgbClr val="EEEEEE"/>
                    </a:solidFill>
                  </a:tcPr>
                </a:tc>
                <a:extLst>
                  <a:ext uri="{0D108BD9-81ED-4DB2-BD59-A6C34878D82A}">
                    <a16:rowId xmlns:a16="http://schemas.microsoft.com/office/drawing/2014/main" val="3906752139"/>
                  </a:ext>
                </a:extLst>
              </a:tr>
            </a:tbl>
          </a:graphicData>
        </a:graphic>
      </p:graphicFrame>
    </p:spTree>
    <p:extLst>
      <p:ext uri="{BB962C8B-B14F-4D97-AF65-F5344CB8AC3E}">
        <p14:creationId xmlns:p14="http://schemas.microsoft.com/office/powerpoint/2010/main" val="2403485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82B27AF-534E-4D6F-F796-776070CC92B0}"/>
              </a:ext>
            </a:extLst>
          </p:cNvPr>
          <p:cNvPicPr>
            <a:picLocks noChangeAspect="1"/>
          </p:cNvPicPr>
          <p:nvPr/>
        </p:nvPicPr>
        <p:blipFill>
          <a:blip r:embed="rId2"/>
          <a:stretch>
            <a:fillRect/>
          </a:stretch>
        </p:blipFill>
        <p:spPr>
          <a:xfrm>
            <a:off x="1258957" y="1092662"/>
            <a:ext cx="9248211" cy="5303322"/>
          </a:xfrm>
          <a:prstGeom prst="rect">
            <a:avLst/>
          </a:prstGeom>
        </p:spPr>
      </p:pic>
      <p:pic>
        <p:nvPicPr>
          <p:cNvPr id="7" name="Imagen 6">
            <a:extLst>
              <a:ext uri="{FF2B5EF4-FFF2-40B4-BE49-F238E27FC236}">
                <a16:creationId xmlns:a16="http://schemas.microsoft.com/office/drawing/2014/main" id="{A55694DA-20B4-B757-44A9-2CA2866E7D68}"/>
              </a:ext>
            </a:extLst>
          </p:cNvPr>
          <p:cNvPicPr>
            <a:picLocks noChangeAspect="1"/>
          </p:cNvPicPr>
          <p:nvPr/>
        </p:nvPicPr>
        <p:blipFill>
          <a:blip r:embed="rId3"/>
          <a:stretch>
            <a:fillRect/>
          </a:stretch>
        </p:blipFill>
        <p:spPr>
          <a:xfrm>
            <a:off x="3300697" y="1402157"/>
            <a:ext cx="2235254" cy="961216"/>
          </a:xfrm>
          <a:prstGeom prst="rect">
            <a:avLst/>
          </a:prstGeom>
        </p:spPr>
      </p:pic>
    </p:spTree>
    <p:extLst>
      <p:ext uri="{BB962C8B-B14F-4D97-AF65-F5344CB8AC3E}">
        <p14:creationId xmlns:p14="http://schemas.microsoft.com/office/powerpoint/2010/main" val="1763458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22ACA34-3D65-EE34-0DB6-23131BB9C01E}"/>
              </a:ext>
            </a:extLst>
          </p:cNvPr>
          <p:cNvPicPr>
            <a:picLocks noChangeAspect="1"/>
          </p:cNvPicPr>
          <p:nvPr/>
        </p:nvPicPr>
        <p:blipFill>
          <a:blip r:embed="rId2"/>
          <a:stretch>
            <a:fillRect/>
          </a:stretch>
        </p:blipFill>
        <p:spPr>
          <a:xfrm>
            <a:off x="1319712" y="996396"/>
            <a:ext cx="9552576" cy="4865208"/>
          </a:xfrm>
          <a:prstGeom prst="rect">
            <a:avLst/>
          </a:prstGeom>
        </p:spPr>
      </p:pic>
    </p:spTree>
    <p:extLst>
      <p:ext uri="{BB962C8B-B14F-4D97-AF65-F5344CB8AC3E}">
        <p14:creationId xmlns:p14="http://schemas.microsoft.com/office/powerpoint/2010/main" val="39720645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1195</TotalTime>
  <Words>8856</Words>
  <Application>Microsoft Office PowerPoint</Application>
  <PresentationFormat>Panorámica</PresentationFormat>
  <Paragraphs>533</Paragraphs>
  <Slides>70</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70</vt:i4>
      </vt:variant>
    </vt:vector>
  </HeadingPairs>
  <TitlesOfParts>
    <vt:vector size="81" baseType="lpstr">
      <vt:lpstr>Arial</vt:lpstr>
      <vt:lpstr>Calibri</vt:lpstr>
      <vt:lpstr>Calibri Light</vt:lpstr>
      <vt:lpstr>Consolas</vt:lpstr>
      <vt:lpstr>Courier New</vt:lpstr>
      <vt:lpstr>inherit</vt:lpstr>
      <vt:lpstr>Muli</vt:lpstr>
      <vt:lpstr>Quicksand</vt:lpstr>
      <vt:lpstr>Tahoma</vt:lpstr>
      <vt:lpstr>urw-din</vt:lpstr>
      <vt:lpstr>Tema de Office</vt:lpstr>
      <vt:lpstr>Presentación de PowerPoint</vt:lpstr>
      <vt:lpstr>Complejidad computacional y asintótica</vt:lpstr>
      <vt:lpstr>ANALISIS DE LA COMPLEJIDAD ANALISIS ASINTOTICO  ANALISIS DE RENDIMIENTO  ANALISIS DE ALGORITMOS ANALISIS ASINTOTICO PONDERACION ,PEOR PROMEDIO, MEDIO Y MEJOR CASO MOTACIONES ASINTOTICAS  bIG-O  complejidad en el tiempo complejidad en el espacio  comparativa tiempo &amp; espacio  entendiendo big-o picture    </vt:lpstr>
      <vt:lpstr>Presentación de PowerPoint</vt:lpstr>
      <vt:lpstr>Análisis de la complejidad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Análisis de la complejidad (complejidad asintótica)</vt:lpstr>
      <vt:lpstr>Análisis de la complejidad</vt:lpstr>
      <vt:lpstr>¿Por qué el análisis de rendimiento?</vt:lpstr>
      <vt:lpstr>Análisis de algoritmos |  1. (Análisis asintótico)</vt:lpstr>
      <vt:lpstr>Presentación de PowerPoint</vt:lpstr>
      <vt:lpstr>El análisis asintótico</vt:lpstr>
      <vt:lpstr>El análisis asintótico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Big-O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Comparativa Tiempo &amp; Espacio</vt:lpstr>
      <vt:lpstr>Presentación de PowerPoint</vt:lpstr>
      <vt:lpstr>Comparativa Tiempo &amp; Espacio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Administrador</dc:creator>
  <cp:lastModifiedBy>Administrador</cp:lastModifiedBy>
  <cp:revision>78</cp:revision>
  <dcterms:created xsi:type="dcterms:W3CDTF">2021-09-29T16:27:28Z</dcterms:created>
  <dcterms:modified xsi:type="dcterms:W3CDTF">2022-07-06T11:25:29Z</dcterms:modified>
</cp:coreProperties>
</file>